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1"/>
  </p:sldMasterIdLst>
  <p:sldIdLst>
    <p:sldId id="319" r:id="rId2"/>
    <p:sldId id="320" r:id="rId3"/>
    <p:sldId id="258" r:id="rId4"/>
    <p:sldId id="259" r:id="rId5"/>
    <p:sldId id="309" r:id="rId6"/>
    <p:sldId id="275" r:id="rId7"/>
    <p:sldId id="283" r:id="rId8"/>
    <p:sldId id="273" r:id="rId9"/>
    <p:sldId id="276" r:id="rId10"/>
    <p:sldId id="278" r:id="rId11"/>
    <p:sldId id="277" r:id="rId12"/>
    <p:sldId id="291" r:id="rId13"/>
    <p:sldId id="318" r:id="rId14"/>
    <p:sldId id="267" r:id="rId15"/>
    <p:sldId id="310" r:id="rId16"/>
    <p:sldId id="315" r:id="rId17"/>
    <p:sldId id="279" r:id="rId18"/>
    <p:sldId id="280" r:id="rId19"/>
    <p:sldId id="281" r:id="rId20"/>
    <p:sldId id="285" r:id="rId21"/>
    <p:sldId id="266" r:id="rId22"/>
    <p:sldId id="308" r:id="rId23"/>
    <p:sldId id="287" r:id="rId24"/>
    <p:sldId id="311" r:id="rId25"/>
    <p:sldId id="323" r:id="rId26"/>
    <p:sldId id="286" r:id="rId27"/>
    <p:sldId id="314" r:id="rId28"/>
    <p:sldId id="268" r:id="rId29"/>
    <p:sldId id="270" r:id="rId30"/>
    <p:sldId id="307" r:id="rId31"/>
    <p:sldId id="295" r:id="rId32"/>
    <p:sldId id="296" r:id="rId33"/>
    <p:sldId id="297" r:id="rId34"/>
    <p:sldId id="298" r:id="rId35"/>
    <p:sldId id="299" r:id="rId36"/>
    <p:sldId id="300" r:id="rId37"/>
    <p:sldId id="301" r:id="rId38"/>
    <p:sldId id="302" r:id="rId39"/>
    <p:sldId id="303" r:id="rId40"/>
    <p:sldId id="305" r:id="rId41"/>
    <p:sldId id="306" r:id="rId42"/>
    <p:sldId id="271" r:id="rId43"/>
    <p:sldId id="321" r:id="rId44"/>
    <p:sldId id="324" r:id="rId45"/>
    <p:sldId id="322" r:id="rId46"/>
    <p:sldId id="312" r:id="rId47"/>
    <p:sldId id="264"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804"/>
    <p:restoredTop sz="94637"/>
  </p:normalViewPr>
  <p:slideViewPr>
    <p:cSldViewPr snapToGrid="0" snapToObjects="1">
      <p:cViewPr varScale="1">
        <p:scale>
          <a:sx n="72" d="100"/>
          <a:sy n="72" d="100"/>
        </p:scale>
        <p:origin x="6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F17E1-0C98-41F3-909D-52A148C6203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9BFD899-3393-4565-8AB3-4FFE475105F8}">
      <dgm:prSet/>
      <dgm:spPr/>
      <dgm:t>
        <a:bodyPr/>
        <a:lstStyle/>
        <a:p>
          <a:pPr>
            <a:defRPr cap="all"/>
          </a:pPr>
          <a:r>
            <a:rPr lang="en-US">
              <a:solidFill>
                <a:schemeClr val="bg1"/>
              </a:solidFill>
            </a:rPr>
            <a:t>Service Demands</a:t>
          </a:r>
        </a:p>
      </dgm:t>
    </dgm:pt>
    <dgm:pt modelId="{8243980F-D0C4-4887-BE6E-C8A7A1662AA9}" type="parTrans" cxnId="{9338587A-6832-4ABD-B3F4-3706E343A77A}">
      <dgm:prSet/>
      <dgm:spPr/>
      <dgm:t>
        <a:bodyPr/>
        <a:lstStyle/>
        <a:p>
          <a:endParaRPr lang="en-US">
            <a:solidFill>
              <a:schemeClr val="bg1"/>
            </a:solidFill>
          </a:endParaRPr>
        </a:p>
      </dgm:t>
    </dgm:pt>
    <dgm:pt modelId="{72ED78F8-799E-42EF-87B4-3BD5811A1FDD}" type="sibTrans" cxnId="{9338587A-6832-4ABD-B3F4-3706E343A77A}">
      <dgm:prSet/>
      <dgm:spPr/>
      <dgm:t>
        <a:bodyPr/>
        <a:lstStyle/>
        <a:p>
          <a:endParaRPr lang="en-US">
            <a:solidFill>
              <a:schemeClr val="bg1"/>
            </a:solidFill>
          </a:endParaRPr>
        </a:p>
      </dgm:t>
    </dgm:pt>
    <dgm:pt modelId="{603B7B7C-0F46-4584-A5F1-878676308207}">
      <dgm:prSet/>
      <dgm:spPr/>
      <dgm:t>
        <a:bodyPr/>
        <a:lstStyle/>
        <a:p>
          <a:pPr>
            <a:defRPr cap="all"/>
          </a:pPr>
          <a:r>
            <a:rPr lang="en-US" dirty="0">
              <a:solidFill>
                <a:schemeClr val="bg1"/>
              </a:solidFill>
            </a:rPr>
            <a:t>Current alignments of Units</a:t>
          </a:r>
        </a:p>
      </dgm:t>
    </dgm:pt>
    <dgm:pt modelId="{33CD7CEC-DB76-47C9-AFB1-C7E74B30E1A4}" type="parTrans" cxnId="{F851AFEA-5C91-4CB5-8292-5166A5B92CD0}">
      <dgm:prSet/>
      <dgm:spPr/>
      <dgm:t>
        <a:bodyPr/>
        <a:lstStyle/>
        <a:p>
          <a:endParaRPr lang="en-US">
            <a:solidFill>
              <a:schemeClr val="bg1"/>
            </a:solidFill>
          </a:endParaRPr>
        </a:p>
      </dgm:t>
    </dgm:pt>
    <dgm:pt modelId="{519EE81A-BA34-4F01-9961-D54B0F567B92}" type="sibTrans" cxnId="{F851AFEA-5C91-4CB5-8292-5166A5B92CD0}">
      <dgm:prSet/>
      <dgm:spPr/>
      <dgm:t>
        <a:bodyPr/>
        <a:lstStyle/>
        <a:p>
          <a:endParaRPr lang="en-US">
            <a:solidFill>
              <a:schemeClr val="bg1"/>
            </a:solidFill>
          </a:endParaRPr>
        </a:p>
      </dgm:t>
    </dgm:pt>
    <dgm:pt modelId="{D9955EEE-8641-4ED2-BF5B-28752AFCB6EC}">
      <dgm:prSet/>
      <dgm:spPr/>
      <dgm:t>
        <a:bodyPr/>
        <a:lstStyle/>
        <a:p>
          <a:pPr>
            <a:defRPr cap="all"/>
          </a:pPr>
          <a:r>
            <a:rPr lang="en-US">
              <a:solidFill>
                <a:schemeClr val="bg1"/>
              </a:solidFill>
            </a:rPr>
            <a:t>Workflow between supporting Units</a:t>
          </a:r>
        </a:p>
      </dgm:t>
    </dgm:pt>
    <dgm:pt modelId="{6D489130-EFDD-43A6-9AC4-637758D778C0}" type="parTrans" cxnId="{F86574AC-1BE2-461A-844D-57CE7C458885}">
      <dgm:prSet/>
      <dgm:spPr/>
      <dgm:t>
        <a:bodyPr/>
        <a:lstStyle/>
        <a:p>
          <a:endParaRPr lang="en-US">
            <a:solidFill>
              <a:schemeClr val="bg1"/>
            </a:solidFill>
          </a:endParaRPr>
        </a:p>
      </dgm:t>
    </dgm:pt>
    <dgm:pt modelId="{369B40AA-73EC-48C1-A9A6-62F6FE8985BA}" type="sibTrans" cxnId="{F86574AC-1BE2-461A-844D-57CE7C458885}">
      <dgm:prSet/>
      <dgm:spPr/>
      <dgm:t>
        <a:bodyPr/>
        <a:lstStyle/>
        <a:p>
          <a:endParaRPr lang="en-US">
            <a:solidFill>
              <a:schemeClr val="bg1"/>
            </a:solidFill>
          </a:endParaRPr>
        </a:p>
      </dgm:t>
    </dgm:pt>
    <dgm:pt modelId="{3BEF243F-5B1B-4548-97BB-8D9336F9ACDF}">
      <dgm:prSet/>
      <dgm:spPr/>
      <dgm:t>
        <a:bodyPr/>
        <a:lstStyle/>
        <a:p>
          <a:pPr>
            <a:defRPr cap="all"/>
          </a:pPr>
          <a:r>
            <a:rPr lang="en-US">
              <a:solidFill>
                <a:schemeClr val="bg1"/>
              </a:solidFill>
            </a:rPr>
            <a:t>Analytic support</a:t>
          </a:r>
        </a:p>
      </dgm:t>
    </dgm:pt>
    <dgm:pt modelId="{B5B025B2-7B0B-4DD6-8303-95BF3B6FC2DD}" type="parTrans" cxnId="{9A224AAE-ECB3-440B-B8F7-08F247FE1818}">
      <dgm:prSet/>
      <dgm:spPr/>
      <dgm:t>
        <a:bodyPr/>
        <a:lstStyle/>
        <a:p>
          <a:endParaRPr lang="en-US">
            <a:solidFill>
              <a:schemeClr val="bg1"/>
            </a:solidFill>
          </a:endParaRPr>
        </a:p>
      </dgm:t>
    </dgm:pt>
    <dgm:pt modelId="{94710996-5E41-4138-B4FA-86CF669B74B1}" type="sibTrans" cxnId="{9A224AAE-ECB3-440B-B8F7-08F247FE1818}">
      <dgm:prSet/>
      <dgm:spPr/>
      <dgm:t>
        <a:bodyPr/>
        <a:lstStyle/>
        <a:p>
          <a:endParaRPr lang="en-US">
            <a:solidFill>
              <a:schemeClr val="bg1"/>
            </a:solidFill>
          </a:endParaRPr>
        </a:p>
      </dgm:t>
    </dgm:pt>
    <dgm:pt modelId="{4D19F803-BC33-4EF1-9D2D-09B71DCE3528}">
      <dgm:prSet/>
      <dgm:spPr/>
      <dgm:t>
        <a:bodyPr/>
        <a:lstStyle/>
        <a:p>
          <a:pPr>
            <a:defRPr cap="all"/>
          </a:pPr>
          <a:r>
            <a:rPr lang="en-US">
              <a:solidFill>
                <a:schemeClr val="bg1"/>
              </a:solidFill>
            </a:rPr>
            <a:t>Staffing, shifting re-alignment </a:t>
          </a:r>
        </a:p>
      </dgm:t>
    </dgm:pt>
    <dgm:pt modelId="{6E27DCB8-2534-4AD3-9D92-4E0E7A9EBBB2}" type="parTrans" cxnId="{7D6E1393-DFE6-40B9-95AE-BF36D9ECBDE6}">
      <dgm:prSet/>
      <dgm:spPr/>
      <dgm:t>
        <a:bodyPr/>
        <a:lstStyle/>
        <a:p>
          <a:endParaRPr lang="en-US">
            <a:solidFill>
              <a:schemeClr val="bg1"/>
            </a:solidFill>
          </a:endParaRPr>
        </a:p>
      </dgm:t>
    </dgm:pt>
    <dgm:pt modelId="{0B2D296F-C248-4974-A53C-CBF88C8E3B34}" type="sibTrans" cxnId="{7D6E1393-DFE6-40B9-95AE-BF36D9ECBDE6}">
      <dgm:prSet/>
      <dgm:spPr/>
      <dgm:t>
        <a:bodyPr/>
        <a:lstStyle/>
        <a:p>
          <a:endParaRPr lang="en-US">
            <a:solidFill>
              <a:schemeClr val="bg1"/>
            </a:solidFill>
          </a:endParaRPr>
        </a:p>
      </dgm:t>
    </dgm:pt>
    <dgm:pt modelId="{CD103C95-145E-4AC1-B30C-A2823810F663}">
      <dgm:prSet/>
      <dgm:spPr/>
      <dgm:t>
        <a:bodyPr/>
        <a:lstStyle/>
        <a:p>
          <a:pPr>
            <a:defRPr cap="all"/>
          </a:pPr>
          <a:r>
            <a:rPr lang="en-US">
              <a:solidFill>
                <a:schemeClr val="bg1"/>
              </a:solidFill>
            </a:rPr>
            <a:t>Organizational placement consideration </a:t>
          </a:r>
        </a:p>
      </dgm:t>
    </dgm:pt>
    <dgm:pt modelId="{AF8F2B14-3E8E-48E3-90A7-DFFEFBA5D1F0}" type="parTrans" cxnId="{5F83D076-B32A-474C-8019-75C8FFB7B98F}">
      <dgm:prSet/>
      <dgm:spPr/>
      <dgm:t>
        <a:bodyPr/>
        <a:lstStyle/>
        <a:p>
          <a:endParaRPr lang="en-US">
            <a:solidFill>
              <a:schemeClr val="bg1"/>
            </a:solidFill>
          </a:endParaRPr>
        </a:p>
      </dgm:t>
    </dgm:pt>
    <dgm:pt modelId="{90187158-FD13-4D31-A12E-BD6E6A2076D5}" type="sibTrans" cxnId="{5F83D076-B32A-474C-8019-75C8FFB7B98F}">
      <dgm:prSet/>
      <dgm:spPr/>
      <dgm:t>
        <a:bodyPr/>
        <a:lstStyle/>
        <a:p>
          <a:endParaRPr lang="en-US">
            <a:solidFill>
              <a:schemeClr val="bg1"/>
            </a:solidFill>
          </a:endParaRPr>
        </a:p>
      </dgm:t>
    </dgm:pt>
    <dgm:pt modelId="{28715912-DF1F-42EC-87A2-F3EC009C0995}">
      <dgm:prSet/>
      <dgm:spPr/>
      <dgm:t>
        <a:bodyPr/>
        <a:lstStyle/>
        <a:p>
          <a:pPr>
            <a:defRPr cap="all"/>
          </a:pPr>
          <a:r>
            <a:rPr lang="en-US">
              <a:solidFill>
                <a:schemeClr val="bg1"/>
              </a:solidFill>
            </a:rPr>
            <a:t>Budget impacts </a:t>
          </a:r>
        </a:p>
      </dgm:t>
    </dgm:pt>
    <dgm:pt modelId="{F18A1D82-26AC-46E6-BBBD-CB38031DEDB0}" type="parTrans" cxnId="{71F63B83-D957-4A0C-BED4-3C499CB4A67E}">
      <dgm:prSet/>
      <dgm:spPr/>
      <dgm:t>
        <a:bodyPr/>
        <a:lstStyle/>
        <a:p>
          <a:endParaRPr lang="en-US">
            <a:solidFill>
              <a:schemeClr val="bg1"/>
            </a:solidFill>
          </a:endParaRPr>
        </a:p>
      </dgm:t>
    </dgm:pt>
    <dgm:pt modelId="{6C871559-2B28-4E35-AAE5-EF4022FC393F}" type="sibTrans" cxnId="{71F63B83-D957-4A0C-BED4-3C499CB4A67E}">
      <dgm:prSet/>
      <dgm:spPr/>
      <dgm:t>
        <a:bodyPr/>
        <a:lstStyle/>
        <a:p>
          <a:endParaRPr lang="en-US">
            <a:solidFill>
              <a:schemeClr val="bg1"/>
            </a:solidFill>
          </a:endParaRPr>
        </a:p>
      </dgm:t>
    </dgm:pt>
    <dgm:pt modelId="{5AE8E61C-47B9-4E63-ADDF-5F118C443A90}" type="pres">
      <dgm:prSet presAssocID="{B92F17E1-0C98-41F3-909D-52A148C6203D}" presName="root" presStyleCnt="0">
        <dgm:presLayoutVars>
          <dgm:dir/>
          <dgm:resizeHandles val="exact"/>
        </dgm:presLayoutVars>
      </dgm:prSet>
      <dgm:spPr/>
    </dgm:pt>
    <dgm:pt modelId="{92B784BD-6419-4A7E-8B07-EE3E12856E53}" type="pres">
      <dgm:prSet presAssocID="{89BFD899-3393-4565-8AB3-4FFE475105F8}" presName="compNode" presStyleCnt="0"/>
      <dgm:spPr/>
    </dgm:pt>
    <dgm:pt modelId="{057069F6-3365-4F0D-B8DB-38B4089FEE75}" type="pres">
      <dgm:prSet presAssocID="{89BFD899-3393-4565-8AB3-4FFE475105F8}" presName="iconBgRect" presStyleLbl="bgShp" presStyleIdx="0" presStyleCnt="7"/>
      <dgm:spPr/>
    </dgm:pt>
    <dgm:pt modelId="{D093E720-4A4A-41FA-99CD-60874DD1771E}" type="pres">
      <dgm:prSet presAssocID="{89BFD899-3393-4565-8AB3-4FFE475105F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B8B4CCB8-1204-4AA5-A04A-B940557FB51C}" type="pres">
      <dgm:prSet presAssocID="{89BFD899-3393-4565-8AB3-4FFE475105F8}" presName="spaceRect" presStyleCnt="0"/>
      <dgm:spPr/>
    </dgm:pt>
    <dgm:pt modelId="{31A183A9-859D-4084-A4C8-F8338474AACB}" type="pres">
      <dgm:prSet presAssocID="{89BFD899-3393-4565-8AB3-4FFE475105F8}" presName="textRect" presStyleLbl="revTx" presStyleIdx="0" presStyleCnt="7">
        <dgm:presLayoutVars>
          <dgm:chMax val="1"/>
          <dgm:chPref val="1"/>
        </dgm:presLayoutVars>
      </dgm:prSet>
      <dgm:spPr/>
    </dgm:pt>
    <dgm:pt modelId="{2A2D02B0-7C72-473C-8E6E-090CF8362AED}" type="pres">
      <dgm:prSet presAssocID="{72ED78F8-799E-42EF-87B4-3BD5811A1FDD}" presName="sibTrans" presStyleCnt="0"/>
      <dgm:spPr/>
    </dgm:pt>
    <dgm:pt modelId="{6122C856-FEA2-474E-98BB-1718BAABB4AF}" type="pres">
      <dgm:prSet presAssocID="{603B7B7C-0F46-4584-A5F1-878676308207}" presName="compNode" presStyleCnt="0"/>
      <dgm:spPr/>
    </dgm:pt>
    <dgm:pt modelId="{09CC3654-9A28-4029-8414-54F1090AE18F}" type="pres">
      <dgm:prSet presAssocID="{603B7B7C-0F46-4584-A5F1-878676308207}" presName="iconBgRect" presStyleLbl="bgShp" presStyleIdx="1" presStyleCnt="7"/>
      <dgm:spPr/>
    </dgm:pt>
    <dgm:pt modelId="{61644E0C-498A-44ED-837A-E1CB0445D322}" type="pres">
      <dgm:prSet presAssocID="{603B7B7C-0F46-4584-A5F1-87867630820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7D00592E-00A2-496F-A7E5-3FE61C9428D6}" type="pres">
      <dgm:prSet presAssocID="{603B7B7C-0F46-4584-A5F1-878676308207}" presName="spaceRect" presStyleCnt="0"/>
      <dgm:spPr/>
    </dgm:pt>
    <dgm:pt modelId="{C375D0BF-4746-4AE3-8502-AB1C51C806D3}" type="pres">
      <dgm:prSet presAssocID="{603B7B7C-0F46-4584-A5F1-878676308207}" presName="textRect" presStyleLbl="revTx" presStyleIdx="1" presStyleCnt="7">
        <dgm:presLayoutVars>
          <dgm:chMax val="1"/>
          <dgm:chPref val="1"/>
        </dgm:presLayoutVars>
      </dgm:prSet>
      <dgm:spPr/>
    </dgm:pt>
    <dgm:pt modelId="{406A2744-5BBD-4311-9613-5CF21F18DF72}" type="pres">
      <dgm:prSet presAssocID="{519EE81A-BA34-4F01-9961-D54B0F567B92}" presName="sibTrans" presStyleCnt="0"/>
      <dgm:spPr/>
    </dgm:pt>
    <dgm:pt modelId="{809792FE-E989-4349-9381-9E95605F3B67}" type="pres">
      <dgm:prSet presAssocID="{D9955EEE-8641-4ED2-BF5B-28752AFCB6EC}" presName="compNode" presStyleCnt="0"/>
      <dgm:spPr/>
    </dgm:pt>
    <dgm:pt modelId="{413AED7C-4C87-452F-AF7B-01EB8E80D346}" type="pres">
      <dgm:prSet presAssocID="{D9955EEE-8641-4ED2-BF5B-28752AFCB6EC}" presName="iconBgRect" presStyleLbl="bgShp" presStyleIdx="2" presStyleCnt="7"/>
      <dgm:spPr/>
    </dgm:pt>
    <dgm:pt modelId="{A3194194-DEA2-4D5C-A425-22480069A8E0}" type="pres">
      <dgm:prSet presAssocID="{D9955EEE-8641-4ED2-BF5B-28752AFCB6E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rcular Flowchart"/>
        </a:ext>
      </dgm:extLst>
    </dgm:pt>
    <dgm:pt modelId="{61AB074B-7EB2-45F9-9C7E-DF6F367F5D90}" type="pres">
      <dgm:prSet presAssocID="{D9955EEE-8641-4ED2-BF5B-28752AFCB6EC}" presName="spaceRect" presStyleCnt="0"/>
      <dgm:spPr/>
    </dgm:pt>
    <dgm:pt modelId="{38E09081-2E20-46D2-9794-EEA44B0E2CFF}" type="pres">
      <dgm:prSet presAssocID="{D9955EEE-8641-4ED2-BF5B-28752AFCB6EC}" presName="textRect" presStyleLbl="revTx" presStyleIdx="2" presStyleCnt="7">
        <dgm:presLayoutVars>
          <dgm:chMax val="1"/>
          <dgm:chPref val="1"/>
        </dgm:presLayoutVars>
      </dgm:prSet>
      <dgm:spPr/>
    </dgm:pt>
    <dgm:pt modelId="{92A910D7-9775-4686-B139-411898989826}" type="pres">
      <dgm:prSet presAssocID="{369B40AA-73EC-48C1-A9A6-62F6FE8985BA}" presName="sibTrans" presStyleCnt="0"/>
      <dgm:spPr/>
    </dgm:pt>
    <dgm:pt modelId="{B7DDE46D-69F1-488C-894F-25BADBD7650F}" type="pres">
      <dgm:prSet presAssocID="{3BEF243F-5B1B-4548-97BB-8D9336F9ACDF}" presName="compNode" presStyleCnt="0"/>
      <dgm:spPr/>
    </dgm:pt>
    <dgm:pt modelId="{EBFD5748-A9F0-4163-820E-9F44BA618239}" type="pres">
      <dgm:prSet presAssocID="{3BEF243F-5B1B-4548-97BB-8D9336F9ACDF}" presName="iconBgRect" presStyleLbl="bgShp" presStyleIdx="3" presStyleCnt="7"/>
      <dgm:spPr/>
    </dgm:pt>
    <dgm:pt modelId="{43111DA4-C4FB-4EFE-9D5A-212EAA6C132C}" type="pres">
      <dgm:prSet presAssocID="{3BEF243F-5B1B-4548-97BB-8D9336F9ACD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l center"/>
        </a:ext>
      </dgm:extLst>
    </dgm:pt>
    <dgm:pt modelId="{A09A3622-A3B4-4D9C-80DF-E3DFADA25FAD}" type="pres">
      <dgm:prSet presAssocID="{3BEF243F-5B1B-4548-97BB-8D9336F9ACDF}" presName="spaceRect" presStyleCnt="0"/>
      <dgm:spPr/>
    </dgm:pt>
    <dgm:pt modelId="{ED3E47CD-995A-4990-A49E-E776CC29A4DE}" type="pres">
      <dgm:prSet presAssocID="{3BEF243F-5B1B-4548-97BB-8D9336F9ACDF}" presName="textRect" presStyleLbl="revTx" presStyleIdx="3" presStyleCnt="7">
        <dgm:presLayoutVars>
          <dgm:chMax val="1"/>
          <dgm:chPref val="1"/>
        </dgm:presLayoutVars>
      </dgm:prSet>
      <dgm:spPr/>
    </dgm:pt>
    <dgm:pt modelId="{112A7A34-B0FE-477F-8910-4BEC355CA78B}" type="pres">
      <dgm:prSet presAssocID="{94710996-5E41-4138-B4FA-86CF669B74B1}" presName="sibTrans" presStyleCnt="0"/>
      <dgm:spPr/>
    </dgm:pt>
    <dgm:pt modelId="{B7A30580-24C9-4345-A79C-75E849A5DAB1}" type="pres">
      <dgm:prSet presAssocID="{4D19F803-BC33-4EF1-9D2D-09B71DCE3528}" presName="compNode" presStyleCnt="0"/>
      <dgm:spPr/>
    </dgm:pt>
    <dgm:pt modelId="{50206BDB-9060-46F4-A3DA-66836842FB3A}" type="pres">
      <dgm:prSet presAssocID="{4D19F803-BC33-4EF1-9D2D-09B71DCE3528}" presName="iconBgRect" presStyleLbl="bgShp" presStyleIdx="4" presStyleCnt="7"/>
      <dgm:spPr/>
    </dgm:pt>
    <dgm:pt modelId="{094F4664-86FF-4691-8373-04D074DC11C8}" type="pres">
      <dgm:prSet presAssocID="{4D19F803-BC33-4EF1-9D2D-09B71DCE352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laybook"/>
        </a:ext>
      </dgm:extLst>
    </dgm:pt>
    <dgm:pt modelId="{7AEEBE0F-EC20-4C66-9F55-B26BA851F2CE}" type="pres">
      <dgm:prSet presAssocID="{4D19F803-BC33-4EF1-9D2D-09B71DCE3528}" presName="spaceRect" presStyleCnt="0"/>
      <dgm:spPr/>
    </dgm:pt>
    <dgm:pt modelId="{E8447819-28C7-447B-90DD-46C8417333FF}" type="pres">
      <dgm:prSet presAssocID="{4D19F803-BC33-4EF1-9D2D-09B71DCE3528}" presName="textRect" presStyleLbl="revTx" presStyleIdx="4" presStyleCnt="7">
        <dgm:presLayoutVars>
          <dgm:chMax val="1"/>
          <dgm:chPref val="1"/>
        </dgm:presLayoutVars>
      </dgm:prSet>
      <dgm:spPr/>
    </dgm:pt>
    <dgm:pt modelId="{5F0E7276-B79B-48E5-901C-ACB5BC553E04}" type="pres">
      <dgm:prSet presAssocID="{0B2D296F-C248-4974-A53C-CBF88C8E3B34}" presName="sibTrans" presStyleCnt="0"/>
      <dgm:spPr/>
    </dgm:pt>
    <dgm:pt modelId="{93FB3F9B-02F1-4759-A219-CD8C4EDFD8DC}" type="pres">
      <dgm:prSet presAssocID="{CD103C95-145E-4AC1-B30C-A2823810F663}" presName="compNode" presStyleCnt="0"/>
      <dgm:spPr/>
    </dgm:pt>
    <dgm:pt modelId="{DDB11357-84B4-4714-A0E3-A50FE63D04BF}" type="pres">
      <dgm:prSet presAssocID="{CD103C95-145E-4AC1-B30C-A2823810F663}" presName="iconBgRect" presStyleLbl="bgShp" presStyleIdx="5" presStyleCnt="7"/>
      <dgm:spPr/>
    </dgm:pt>
    <dgm:pt modelId="{B77992E8-CB56-414D-A5EC-EC23049158FE}" type="pres">
      <dgm:prSet presAssocID="{CD103C95-145E-4AC1-B30C-A2823810F66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s"/>
        </a:ext>
      </dgm:extLst>
    </dgm:pt>
    <dgm:pt modelId="{5DFBCE49-6DB4-48A3-BF7F-B1733BCBD2AB}" type="pres">
      <dgm:prSet presAssocID="{CD103C95-145E-4AC1-B30C-A2823810F663}" presName="spaceRect" presStyleCnt="0"/>
      <dgm:spPr/>
    </dgm:pt>
    <dgm:pt modelId="{09764E81-DBFA-49FB-8B47-7E886474D4A0}" type="pres">
      <dgm:prSet presAssocID="{CD103C95-145E-4AC1-B30C-A2823810F663}" presName="textRect" presStyleLbl="revTx" presStyleIdx="5" presStyleCnt="7">
        <dgm:presLayoutVars>
          <dgm:chMax val="1"/>
          <dgm:chPref val="1"/>
        </dgm:presLayoutVars>
      </dgm:prSet>
      <dgm:spPr/>
    </dgm:pt>
    <dgm:pt modelId="{B79E6DA6-771E-4D5A-B7E3-05991CE1AECC}" type="pres">
      <dgm:prSet presAssocID="{90187158-FD13-4D31-A12E-BD6E6A2076D5}" presName="sibTrans" presStyleCnt="0"/>
      <dgm:spPr/>
    </dgm:pt>
    <dgm:pt modelId="{1FBD5C96-9622-433B-9FAE-C86538C87402}" type="pres">
      <dgm:prSet presAssocID="{28715912-DF1F-42EC-87A2-F3EC009C0995}" presName="compNode" presStyleCnt="0"/>
      <dgm:spPr/>
    </dgm:pt>
    <dgm:pt modelId="{D9660C6F-96A6-494F-BB48-99C694F2F3DC}" type="pres">
      <dgm:prSet presAssocID="{28715912-DF1F-42EC-87A2-F3EC009C0995}" presName="iconBgRect" presStyleLbl="bgShp" presStyleIdx="6" presStyleCnt="7"/>
      <dgm:spPr/>
    </dgm:pt>
    <dgm:pt modelId="{7C3D291D-FD2C-4110-B415-F50023E6119E}" type="pres">
      <dgm:prSet presAssocID="{28715912-DF1F-42EC-87A2-F3EC009C099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oins"/>
        </a:ext>
      </dgm:extLst>
    </dgm:pt>
    <dgm:pt modelId="{85D79511-EC8E-4E31-93DB-AC828B008FF3}" type="pres">
      <dgm:prSet presAssocID="{28715912-DF1F-42EC-87A2-F3EC009C0995}" presName="spaceRect" presStyleCnt="0"/>
      <dgm:spPr/>
    </dgm:pt>
    <dgm:pt modelId="{CAAAF2E9-01D2-4C19-B735-03120CE17F36}" type="pres">
      <dgm:prSet presAssocID="{28715912-DF1F-42EC-87A2-F3EC009C0995}" presName="textRect" presStyleLbl="revTx" presStyleIdx="6" presStyleCnt="7">
        <dgm:presLayoutVars>
          <dgm:chMax val="1"/>
          <dgm:chPref val="1"/>
        </dgm:presLayoutVars>
      </dgm:prSet>
      <dgm:spPr/>
    </dgm:pt>
  </dgm:ptLst>
  <dgm:cxnLst>
    <dgm:cxn modelId="{9F1E3D1F-C205-4174-93EE-16AD75703B0D}" type="presOf" srcId="{89BFD899-3393-4565-8AB3-4FFE475105F8}" destId="{31A183A9-859D-4084-A4C8-F8338474AACB}" srcOrd="0" destOrd="0" presId="urn:microsoft.com/office/officeart/2018/5/layout/IconCircleLabelList"/>
    <dgm:cxn modelId="{52D88E2C-61D6-45B4-BF44-7814CA620701}" type="presOf" srcId="{CD103C95-145E-4AC1-B30C-A2823810F663}" destId="{09764E81-DBFA-49FB-8B47-7E886474D4A0}" srcOrd="0" destOrd="0" presId="urn:microsoft.com/office/officeart/2018/5/layout/IconCircleLabelList"/>
    <dgm:cxn modelId="{1E963441-E8D4-417A-B8BC-049796D1AFCF}" type="presOf" srcId="{603B7B7C-0F46-4584-A5F1-878676308207}" destId="{C375D0BF-4746-4AE3-8502-AB1C51C806D3}" srcOrd="0" destOrd="0" presId="urn:microsoft.com/office/officeart/2018/5/layout/IconCircleLabelList"/>
    <dgm:cxn modelId="{DFB5E975-9B41-4DBC-BF73-0CEE8CD44DB4}" type="presOf" srcId="{4D19F803-BC33-4EF1-9D2D-09B71DCE3528}" destId="{E8447819-28C7-447B-90DD-46C8417333FF}" srcOrd="0" destOrd="0" presId="urn:microsoft.com/office/officeart/2018/5/layout/IconCircleLabelList"/>
    <dgm:cxn modelId="{5F83D076-B32A-474C-8019-75C8FFB7B98F}" srcId="{B92F17E1-0C98-41F3-909D-52A148C6203D}" destId="{CD103C95-145E-4AC1-B30C-A2823810F663}" srcOrd="5" destOrd="0" parTransId="{AF8F2B14-3E8E-48E3-90A7-DFFEFBA5D1F0}" sibTransId="{90187158-FD13-4D31-A12E-BD6E6A2076D5}"/>
    <dgm:cxn modelId="{9338587A-6832-4ABD-B3F4-3706E343A77A}" srcId="{B92F17E1-0C98-41F3-909D-52A148C6203D}" destId="{89BFD899-3393-4565-8AB3-4FFE475105F8}" srcOrd="0" destOrd="0" parTransId="{8243980F-D0C4-4887-BE6E-C8A7A1662AA9}" sibTransId="{72ED78F8-799E-42EF-87B4-3BD5811A1FDD}"/>
    <dgm:cxn modelId="{71F63B83-D957-4A0C-BED4-3C499CB4A67E}" srcId="{B92F17E1-0C98-41F3-909D-52A148C6203D}" destId="{28715912-DF1F-42EC-87A2-F3EC009C0995}" srcOrd="6" destOrd="0" parTransId="{F18A1D82-26AC-46E6-BBBD-CB38031DEDB0}" sibTransId="{6C871559-2B28-4E35-AAE5-EF4022FC393F}"/>
    <dgm:cxn modelId="{0B23EF92-5EB2-46B0-B854-34D6CFBFEBA0}" type="presOf" srcId="{D9955EEE-8641-4ED2-BF5B-28752AFCB6EC}" destId="{38E09081-2E20-46D2-9794-EEA44B0E2CFF}" srcOrd="0" destOrd="0" presId="urn:microsoft.com/office/officeart/2018/5/layout/IconCircleLabelList"/>
    <dgm:cxn modelId="{7D6E1393-DFE6-40B9-95AE-BF36D9ECBDE6}" srcId="{B92F17E1-0C98-41F3-909D-52A148C6203D}" destId="{4D19F803-BC33-4EF1-9D2D-09B71DCE3528}" srcOrd="4" destOrd="0" parTransId="{6E27DCB8-2534-4AD3-9D92-4E0E7A9EBBB2}" sibTransId="{0B2D296F-C248-4974-A53C-CBF88C8E3B34}"/>
    <dgm:cxn modelId="{F86574AC-1BE2-461A-844D-57CE7C458885}" srcId="{B92F17E1-0C98-41F3-909D-52A148C6203D}" destId="{D9955EEE-8641-4ED2-BF5B-28752AFCB6EC}" srcOrd="2" destOrd="0" parTransId="{6D489130-EFDD-43A6-9AC4-637758D778C0}" sibTransId="{369B40AA-73EC-48C1-A9A6-62F6FE8985BA}"/>
    <dgm:cxn modelId="{9A224AAE-ECB3-440B-B8F7-08F247FE1818}" srcId="{B92F17E1-0C98-41F3-909D-52A148C6203D}" destId="{3BEF243F-5B1B-4548-97BB-8D9336F9ACDF}" srcOrd="3" destOrd="0" parTransId="{B5B025B2-7B0B-4DD6-8303-95BF3B6FC2DD}" sibTransId="{94710996-5E41-4138-B4FA-86CF669B74B1}"/>
    <dgm:cxn modelId="{ECFE5EB0-8B2B-4C09-A6D0-D8F5AB08FC4C}" type="presOf" srcId="{28715912-DF1F-42EC-87A2-F3EC009C0995}" destId="{CAAAF2E9-01D2-4C19-B735-03120CE17F36}" srcOrd="0" destOrd="0" presId="urn:microsoft.com/office/officeart/2018/5/layout/IconCircleLabelList"/>
    <dgm:cxn modelId="{424C07B1-172E-44E1-A1B4-81316601A4D8}" type="presOf" srcId="{B92F17E1-0C98-41F3-909D-52A148C6203D}" destId="{5AE8E61C-47B9-4E63-ADDF-5F118C443A90}" srcOrd="0" destOrd="0" presId="urn:microsoft.com/office/officeart/2018/5/layout/IconCircleLabelList"/>
    <dgm:cxn modelId="{F851AFEA-5C91-4CB5-8292-5166A5B92CD0}" srcId="{B92F17E1-0C98-41F3-909D-52A148C6203D}" destId="{603B7B7C-0F46-4584-A5F1-878676308207}" srcOrd="1" destOrd="0" parTransId="{33CD7CEC-DB76-47C9-AFB1-C7E74B30E1A4}" sibTransId="{519EE81A-BA34-4F01-9961-D54B0F567B92}"/>
    <dgm:cxn modelId="{4C7052FB-1970-4D3B-A708-AF2E7DF2C922}" type="presOf" srcId="{3BEF243F-5B1B-4548-97BB-8D9336F9ACDF}" destId="{ED3E47CD-995A-4990-A49E-E776CC29A4DE}" srcOrd="0" destOrd="0" presId="urn:microsoft.com/office/officeart/2018/5/layout/IconCircleLabelList"/>
    <dgm:cxn modelId="{E0C02BD6-9B72-46E5-A341-EF39491F0F6B}" type="presParOf" srcId="{5AE8E61C-47B9-4E63-ADDF-5F118C443A90}" destId="{92B784BD-6419-4A7E-8B07-EE3E12856E53}" srcOrd="0" destOrd="0" presId="urn:microsoft.com/office/officeart/2018/5/layout/IconCircleLabelList"/>
    <dgm:cxn modelId="{D8A9805D-2224-4141-B5F6-6F8E9F2455D7}" type="presParOf" srcId="{92B784BD-6419-4A7E-8B07-EE3E12856E53}" destId="{057069F6-3365-4F0D-B8DB-38B4089FEE75}" srcOrd="0" destOrd="0" presId="urn:microsoft.com/office/officeart/2018/5/layout/IconCircleLabelList"/>
    <dgm:cxn modelId="{49FB4C69-B2E6-47CF-B172-11552259A2E5}" type="presParOf" srcId="{92B784BD-6419-4A7E-8B07-EE3E12856E53}" destId="{D093E720-4A4A-41FA-99CD-60874DD1771E}" srcOrd="1" destOrd="0" presId="urn:microsoft.com/office/officeart/2018/5/layout/IconCircleLabelList"/>
    <dgm:cxn modelId="{18506DDE-B372-4D7F-A874-27AEF121A7FB}" type="presParOf" srcId="{92B784BD-6419-4A7E-8B07-EE3E12856E53}" destId="{B8B4CCB8-1204-4AA5-A04A-B940557FB51C}" srcOrd="2" destOrd="0" presId="urn:microsoft.com/office/officeart/2018/5/layout/IconCircleLabelList"/>
    <dgm:cxn modelId="{E9A5AD6C-4A5D-4E16-9CF5-447FAB49E62A}" type="presParOf" srcId="{92B784BD-6419-4A7E-8B07-EE3E12856E53}" destId="{31A183A9-859D-4084-A4C8-F8338474AACB}" srcOrd="3" destOrd="0" presId="urn:microsoft.com/office/officeart/2018/5/layout/IconCircleLabelList"/>
    <dgm:cxn modelId="{8B7DC350-06BD-4BF5-AF4B-88FE7A1E294D}" type="presParOf" srcId="{5AE8E61C-47B9-4E63-ADDF-5F118C443A90}" destId="{2A2D02B0-7C72-473C-8E6E-090CF8362AED}" srcOrd="1" destOrd="0" presId="urn:microsoft.com/office/officeart/2018/5/layout/IconCircleLabelList"/>
    <dgm:cxn modelId="{C6C9AA58-A66A-46D7-A94E-CC9729E13070}" type="presParOf" srcId="{5AE8E61C-47B9-4E63-ADDF-5F118C443A90}" destId="{6122C856-FEA2-474E-98BB-1718BAABB4AF}" srcOrd="2" destOrd="0" presId="urn:microsoft.com/office/officeart/2018/5/layout/IconCircleLabelList"/>
    <dgm:cxn modelId="{F5B5FE1D-4A54-44AB-B34E-53975D0BC647}" type="presParOf" srcId="{6122C856-FEA2-474E-98BB-1718BAABB4AF}" destId="{09CC3654-9A28-4029-8414-54F1090AE18F}" srcOrd="0" destOrd="0" presId="urn:microsoft.com/office/officeart/2018/5/layout/IconCircleLabelList"/>
    <dgm:cxn modelId="{E5BDF586-3135-4E46-8AB3-C2C9F4D6E450}" type="presParOf" srcId="{6122C856-FEA2-474E-98BB-1718BAABB4AF}" destId="{61644E0C-498A-44ED-837A-E1CB0445D322}" srcOrd="1" destOrd="0" presId="urn:microsoft.com/office/officeart/2018/5/layout/IconCircleLabelList"/>
    <dgm:cxn modelId="{4C59A05A-50CB-48C7-9497-6652BFF8D500}" type="presParOf" srcId="{6122C856-FEA2-474E-98BB-1718BAABB4AF}" destId="{7D00592E-00A2-496F-A7E5-3FE61C9428D6}" srcOrd="2" destOrd="0" presId="urn:microsoft.com/office/officeart/2018/5/layout/IconCircleLabelList"/>
    <dgm:cxn modelId="{ED8C80E2-741F-4CC2-BCB9-220A160E3764}" type="presParOf" srcId="{6122C856-FEA2-474E-98BB-1718BAABB4AF}" destId="{C375D0BF-4746-4AE3-8502-AB1C51C806D3}" srcOrd="3" destOrd="0" presId="urn:microsoft.com/office/officeart/2018/5/layout/IconCircleLabelList"/>
    <dgm:cxn modelId="{6DB8DBB5-176E-4B6F-A571-B56C2EB80DF0}" type="presParOf" srcId="{5AE8E61C-47B9-4E63-ADDF-5F118C443A90}" destId="{406A2744-5BBD-4311-9613-5CF21F18DF72}" srcOrd="3" destOrd="0" presId="urn:microsoft.com/office/officeart/2018/5/layout/IconCircleLabelList"/>
    <dgm:cxn modelId="{CD238128-1094-4A8E-AB72-B5230179FA9C}" type="presParOf" srcId="{5AE8E61C-47B9-4E63-ADDF-5F118C443A90}" destId="{809792FE-E989-4349-9381-9E95605F3B67}" srcOrd="4" destOrd="0" presId="urn:microsoft.com/office/officeart/2018/5/layout/IconCircleLabelList"/>
    <dgm:cxn modelId="{06C46987-5BD9-4D4D-B242-56C96638C0E5}" type="presParOf" srcId="{809792FE-E989-4349-9381-9E95605F3B67}" destId="{413AED7C-4C87-452F-AF7B-01EB8E80D346}" srcOrd="0" destOrd="0" presId="urn:microsoft.com/office/officeart/2018/5/layout/IconCircleLabelList"/>
    <dgm:cxn modelId="{8F76ED9C-AF62-40DF-B6CF-2867338011C4}" type="presParOf" srcId="{809792FE-E989-4349-9381-9E95605F3B67}" destId="{A3194194-DEA2-4D5C-A425-22480069A8E0}" srcOrd="1" destOrd="0" presId="urn:microsoft.com/office/officeart/2018/5/layout/IconCircleLabelList"/>
    <dgm:cxn modelId="{E175111E-A76F-4038-BFD6-CB2F47B6BFB7}" type="presParOf" srcId="{809792FE-E989-4349-9381-9E95605F3B67}" destId="{61AB074B-7EB2-45F9-9C7E-DF6F367F5D90}" srcOrd="2" destOrd="0" presId="urn:microsoft.com/office/officeart/2018/5/layout/IconCircleLabelList"/>
    <dgm:cxn modelId="{294F19CB-7E42-46BD-A911-F9B605404591}" type="presParOf" srcId="{809792FE-E989-4349-9381-9E95605F3B67}" destId="{38E09081-2E20-46D2-9794-EEA44B0E2CFF}" srcOrd="3" destOrd="0" presId="urn:microsoft.com/office/officeart/2018/5/layout/IconCircleLabelList"/>
    <dgm:cxn modelId="{50D5D222-B95B-4600-B183-AFD1942EADFF}" type="presParOf" srcId="{5AE8E61C-47B9-4E63-ADDF-5F118C443A90}" destId="{92A910D7-9775-4686-B139-411898989826}" srcOrd="5" destOrd="0" presId="urn:microsoft.com/office/officeart/2018/5/layout/IconCircleLabelList"/>
    <dgm:cxn modelId="{4C398C95-CBD2-44DD-ABD3-CC8E070DE348}" type="presParOf" srcId="{5AE8E61C-47B9-4E63-ADDF-5F118C443A90}" destId="{B7DDE46D-69F1-488C-894F-25BADBD7650F}" srcOrd="6" destOrd="0" presId="urn:microsoft.com/office/officeart/2018/5/layout/IconCircleLabelList"/>
    <dgm:cxn modelId="{53EFA571-608E-4714-9F2D-F8931FCF1637}" type="presParOf" srcId="{B7DDE46D-69F1-488C-894F-25BADBD7650F}" destId="{EBFD5748-A9F0-4163-820E-9F44BA618239}" srcOrd="0" destOrd="0" presId="urn:microsoft.com/office/officeart/2018/5/layout/IconCircleLabelList"/>
    <dgm:cxn modelId="{33E9C806-9928-470D-8BBF-341B4C347765}" type="presParOf" srcId="{B7DDE46D-69F1-488C-894F-25BADBD7650F}" destId="{43111DA4-C4FB-4EFE-9D5A-212EAA6C132C}" srcOrd="1" destOrd="0" presId="urn:microsoft.com/office/officeart/2018/5/layout/IconCircleLabelList"/>
    <dgm:cxn modelId="{6C6F7106-C1B8-48B4-9F2D-4611DE05ECCC}" type="presParOf" srcId="{B7DDE46D-69F1-488C-894F-25BADBD7650F}" destId="{A09A3622-A3B4-4D9C-80DF-E3DFADA25FAD}" srcOrd="2" destOrd="0" presId="urn:microsoft.com/office/officeart/2018/5/layout/IconCircleLabelList"/>
    <dgm:cxn modelId="{1273932C-ABF3-45B8-9341-D10BD1FA4FBD}" type="presParOf" srcId="{B7DDE46D-69F1-488C-894F-25BADBD7650F}" destId="{ED3E47CD-995A-4990-A49E-E776CC29A4DE}" srcOrd="3" destOrd="0" presId="urn:microsoft.com/office/officeart/2018/5/layout/IconCircleLabelList"/>
    <dgm:cxn modelId="{ED89D9F7-8930-4501-9151-D4A15CF94D8A}" type="presParOf" srcId="{5AE8E61C-47B9-4E63-ADDF-5F118C443A90}" destId="{112A7A34-B0FE-477F-8910-4BEC355CA78B}" srcOrd="7" destOrd="0" presId="urn:microsoft.com/office/officeart/2018/5/layout/IconCircleLabelList"/>
    <dgm:cxn modelId="{9587CB6D-43E6-4751-994D-577CCCB2FA72}" type="presParOf" srcId="{5AE8E61C-47B9-4E63-ADDF-5F118C443A90}" destId="{B7A30580-24C9-4345-A79C-75E849A5DAB1}" srcOrd="8" destOrd="0" presId="urn:microsoft.com/office/officeart/2018/5/layout/IconCircleLabelList"/>
    <dgm:cxn modelId="{1B0CE4D0-B9EE-496E-B76D-4B122F9FBA80}" type="presParOf" srcId="{B7A30580-24C9-4345-A79C-75E849A5DAB1}" destId="{50206BDB-9060-46F4-A3DA-66836842FB3A}" srcOrd="0" destOrd="0" presId="urn:microsoft.com/office/officeart/2018/5/layout/IconCircleLabelList"/>
    <dgm:cxn modelId="{34B58D60-EA80-40D6-8550-002F66AFF382}" type="presParOf" srcId="{B7A30580-24C9-4345-A79C-75E849A5DAB1}" destId="{094F4664-86FF-4691-8373-04D074DC11C8}" srcOrd="1" destOrd="0" presId="urn:microsoft.com/office/officeart/2018/5/layout/IconCircleLabelList"/>
    <dgm:cxn modelId="{154E67F8-B406-4E54-8BEE-20067A3847AE}" type="presParOf" srcId="{B7A30580-24C9-4345-A79C-75E849A5DAB1}" destId="{7AEEBE0F-EC20-4C66-9F55-B26BA851F2CE}" srcOrd="2" destOrd="0" presId="urn:microsoft.com/office/officeart/2018/5/layout/IconCircleLabelList"/>
    <dgm:cxn modelId="{1C86EB32-DB78-4E9C-B5B9-D3E2779E14C0}" type="presParOf" srcId="{B7A30580-24C9-4345-A79C-75E849A5DAB1}" destId="{E8447819-28C7-447B-90DD-46C8417333FF}" srcOrd="3" destOrd="0" presId="urn:microsoft.com/office/officeart/2018/5/layout/IconCircleLabelList"/>
    <dgm:cxn modelId="{DAB81C73-2A6B-4A8A-BEAF-286B9C699700}" type="presParOf" srcId="{5AE8E61C-47B9-4E63-ADDF-5F118C443A90}" destId="{5F0E7276-B79B-48E5-901C-ACB5BC553E04}" srcOrd="9" destOrd="0" presId="urn:microsoft.com/office/officeart/2018/5/layout/IconCircleLabelList"/>
    <dgm:cxn modelId="{035413AA-A8D8-41E8-BB0B-4C811D070102}" type="presParOf" srcId="{5AE8E61C-47B9-4E63-ADDF-5F118C443A90}" destId="{93FB3F9B-02F1-4759-A219-CD8C4EDFD8DC}" srcOrd="10" destOrd="0" presId="urn:microsoft.com/office/officeart/2018/5/layout/IconCircleLabelList"/>
    <dgm:cxn modelId="{21347882-905D-4FFE-B54F-C7CB7273E3CA}" type="presParOf" srcId="{93FB3F9B-02F1-4759-A219-CD8C4EDFD8DC}" destId="{DDB11357-84B4-4714-A0E3-A50FE63D04BF}" srcOrd="0" destOrd="0" presId="urn:microsoft.com/office/officeart/2018/5/layout/IconCircleLabelList"/>
    <dgm:cxn modelId="{4C12548B-704A-452B-9A32-89398A147DD8}" type="presParOf" srcId="{93FB3F9B-02F1-4759-A219-CD8C4EDFD8DC}" destId="{B77992E8-CB56-414D-A5EC-EC23049158FE}" srcOrd="1" destOrd="0" presId="urn:microsoft.com/office/officeart/2018/5/layout/IconCircleLabelList"/>
    <dgm:cxn modelId="{72AD7F57-9B2D-46A1-AB2E-2C14E2FD5C5C}" type="presParOf" srcId="{93FB3F9B-02F1-4759-A219-CD8C4EDFD8DC}" destId="{5DFBCE49-6DB4-48A3-BF7F-B1733BCBD2AB}" srcOrd="2" destOrd="0" presId="urn:microsoft.com/office/officeart/2018/5/layout/IconCircleLabelList"/>
    <dgm:cxn modelId="{B6CDBA33-78FA-464B-8737-AAB1F4055C86}" type="presParOf" srcId="{93FB3F9B-02F1-4759-A219-CD8C4EDFD8DC}" destId="{09764E81-DBFA-49FB-8B47-7E886474D4A0}" srcOrd="3" destOrd="0" presId="urn:microsoft.com/office/officeart/2018/5/layout/IconCircleLabelList"/>
    <dgm:cxn modelId="{23BA4401-B51F-4E55-ACDF-3F8532CEDEDC}" type="presParOf" srcId="{5AE8E61C-47B9-4E63-ADDF-5F118C443A90}" destId="{B79E6DA6-771E-4D5A-B7E3-05991CE1AECC}" srcOrd="11" destOrd="0" presId="urn:microsoft.com/office/officeart/2018/5/layout/IconCircleLabelList"/>
    <dgm:cxn modelId="{B0A5124C-5B94-4D7A-A206-ADBDF9409C04}" type="presParOf" srcId="{5AE8E61C-47B9-4E63-ADDF-5F118C443A90}" destId="{1FBD5C96-9622-433B-9FAE-C86538C87402}" srcOrd="12" destOrd="0" presId="urn:microsoft.com/office/officeart/2018/5/layout/IconCircleLabelList"/>
    <dgm:cxn modelId="{D3C98A7D-837B-4AE0-B824-83288EF08D99}" type="presParOf" srcId="{1FBD5C96-9622-433B-9FAE-C86538C87402}" destId="{D9660C6F-96A6-494F-BB48-99C694F2F3DC}" srcOrd="0" destOrd="0" presId="urn:microsoft.com/office/officeart/2018/5/layout/IconCircleLabelList"/>
    <dgm:cxn modelId="{A6AC2B06-A7D6-4261-8999-B619ECAB55D4}" type="presParOf" srcId="{1FBD5C96-9622-433B-9FAE-C86538C87402}" destId="{7C3D291D-FD2C-4110-B415-F50023E6119E}" srcOrd="1" destOrd="0" presId="urn:microsoft.com/office/officeart/2018/5/layout/IconCircleLabelList"/>
    <dgm:cxn modelId="{8DF844EE-EECE-49E2-A314-35CFA7732E5A}" type="presParOf" srcId="{1FBD5C96-9622-433B-9FAE-C86538C87402}" destId="{85D79511-EC8E-4E31-93DB-AC828B008FF3}" srcOrd="2" destOrd="0" presId="urn:microsoft.com/office/officeart/2018/5/layout/IconCircleLabelList"/>
    <dgm:cxn modelId="{B7253241-67EC-43B9-AB0E-FB53D8005205}" type="presParOf" srcId="{1FBD5C96-9622-433B-9FAE-C86538C87402}" destId="{CAAAF2E9-01D2-4C19-B735-03120CE17F3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069F6-3365-4F0D-B8DB-38B4089FEE75}">
      <dsp:nvSpPr>
        <dsp:cNvPr id="0" name=""/>
        <dsp:cNvSpPr/>
      </dsp:nvSpPr>
      <dsp:spPr>
        <a:xfrm>
          <a:off x="548934" y="288"/>
          <a:ext cx="1001496" cy="1001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93E720-4A4A-41FA-99CD-60874DD1771E}">
      <dsp:nvSpPr>
        <dsp:cNvPr id="0" name=""/>
        <dsp:cNvSpPr/>
      </dsp:nvSpPr>
      <dsp:spPr>
        <a:xfrm>
          <a:off x="762368"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A183A9-859D-4084-A4C8-F8338474AACB}">
      <dsp:nvSpPr>
        <dsp:cNvPr id="0" name=""/>
        <dsp:cNvSpPr/>
      </dsp:nvSpPr>
      <dsp:spPr>
        <a:xfrm>
          <a:off x="228784"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solidFill>
                <a:schemeClr val="bg1"/>
              </a:solidFill>
            </a:rPr>
            <a:t>Service Demands</a:t>
          </a:r>
        </a:p>
      </dsp:txBody>
      <dsp:txXfrm>
        <a:off x="228784" y="1313725"/>
        <a:ext cx="1641796" cy="656718"/>
      </dsp:txXfrm>
    </dsp:sp>
    <dsp:sp modelId="{09CC3654-9A28-4029-8414-54F1090AE18F}">
      <dsp:nvSpPr>
        <dsp:cNvPr id="0" name=""/>
        <dsp:cNvSpPr/>
      </dsp:nvSpPr>
      <dsp:spPr>
        <a:xfrm>
          <a:off x="2478046" y="288"/>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44E0C-498A-44ED-837A-E1CB0445D322}">
      <dsp:nvSpPr>
        <dsp:cNvPr id="0" name=""/>
        <dsp:cNvSpPr/>
      </dsp:nvSpPr>
      <dsp:spPr>
        <a:xfrm>
          <a:off x="2691479"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75D0BF-4746-4AE3-8502-AB1C51C806D3}">
      <dsp:nvSpPr>
        <dsp:cNvPr id="0" name=""/>
        <dsp:cNvSpPr/>
      </dsp:nvSpPr>
      <dsp:spPr>
        <a:xfrm>
          <a:off x="2157895"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solidFill>
                <a:schemeClr val="bg1"/>
              </a:solidFill>
            </a:rPr>
            <a:t>Current alignments of Units</a:t>
          </a:r>
        </a:p>
      </dsp:txBody>
      <dsp:txXfrm>
        <a:off x="2157895" y="1313725"/>
        <a:ext cx="1641796" cy="656718"/>
      </dsp:txXfrm>
    </dsp:sp>
    <dsp:sp modelId="{413AED7C-4C87-452F-AF7B-01EB8E80D346}">
      <dsp:nvSpPr>
        <dsp:cNvPr id="0" name=""/>
        <dsp:cNvSpPr/>
      </dsp:nvSpPr>
      <dsp:spPr>
        <a:xfrm>
          <a:off x="4407157" y="288"/>
          <a:ext cx="1001496" cy="100149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194194-DEA2-4D5C-A425-22480069A8E0}">
      <dsp:nvSpPr>
        <dsp:cNvPr id="0" name=""/>
        <dsp:cNvSpPr/>
      </dsp:nvSpPr>
      <dsp:spPr>
        <a:xfrm>
          <a:off x="4620591" y="213721"/>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E09081-2E20-46D2-9794-EEA44B0E2CFF}">
      <dsp:nvSpPr>
        <dsp:cNvPr id="0" name=""/>
        <dsp:cNvSpPr/>
      </dsp:nvSpPr>
      <dsp:spPr>
        <a:xfrm>
          <a:off x="4087007"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solidFill>
                <a:schemeClr val="bg1"/>
              </a:solidFill>
            </a:rPr>
            <a:t>Workflow between supporting Units</a:t>
          </a:r>
        </a:p>
      </dsp:txBody>
      <dsp:txXfrm>
        <a:off x="4087007" y="1313725"/>
        <a:ext cx="1641796" cy="656718"/>
      </dsp:txXfrm>
    </dsp:sp>
    <dsp:sp modelId="{EBFD5748-A9F0-4163-820E-9F44BA618239}">
      <dsp:nvSpPr>
        <dsp:cNvPr id="0" name=""/>
        <dsp:cNvSpPr/>
      </dsp:nvSpPr>
      <dsp:spPr>
        <a:xfrm>
          <a:off x="6336268" y="288"/>
          <a:ext cx="1001496" cy="100149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111DA4-C4FB-4EFE-9D5A-212EAA6C132C}">
      <dsp:nvSpPr>
        <dsp:cNvPr id="0" name=""/>
        <dsp:cNvSpPr/>
      </dsp:nvSpPr>
      <dsp:spPr>
        <a:xfrm>
          <a:off x="6549702" y="213721"/>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3E47CD-995A-4990-A49E-E776CC29A4DE}">
      <dsp:nvSpPr>
        <dsp:cNvPr id="0" name=""/>
        <dsp:cNvSpPr/>
      </dsp:nvSpPr>
      <dsp:spPr>
        <a:xfrm>
          <a:off x="601611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solidFill>
                <a:schemeClr val="bg1"/>
              </a:solidFill>
            </a:rPr>
            <a:t>Analytic support</a:t>
          </a:r>
        </a:p>
      </dsp:txBody>
      <dsp:txXfrm>
        <a:off x="6016118" y="1313725"/>
        <a:ext cx="1641796" cy="656718"/>
      </dsp:txXfrm>
    </dsp:sp>
    <dsp:sp modelId="{50206BDB-9060-46F4-A3DA-66836842FB3A}">
      <dsp:nvSpPr>
        <dsp:cNvPr id="0" name=""/>
        <dsp:cNvSpPr/>
      </dsp:nvSpPr>
      <dsp:spPr>
        <a:xfrm>
          <a:off x="1513490" y="2380893"/>
          <a:ext cx="1001496" cy="100149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4F4664-86FF-4691-8373-04D074DC11C8}">
      <dsp:nvSpPr>
        <dsp:cNvPr id="0" name=""/>
        <dsp:cNvSpPr/>
      </dsp:nvSpPr>
      <dsp:spPr>
        <a:xfrm>
          <a:off x="1726924" y="2594327"/>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447819-28C7-447B-90DD-46C8417333FF}">
      <dsp:nvSpPr>
        <dsp:cNvPr id="0" name=""/>
        <dsp:cNvSpPr/>
      </dsp:nvSpPr>
      <dsp:spPr>
        <a:xfrm>
          <a:off x="1193340"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solidFill>
                <a:schemeClr val="bg1"/>
              </a:solidFill>
            </a:rPr>
            <a:t>Staffing, shifting re-alignment </a:t>
          </a:r>
        </a:p>
      </dsp:txBody>
      <dsp:txXfrm>
        <a:off x="1193340" y="3694331"/>
        <a:ext cx="1641796" cy="656718"/>
      </dsp:txXfrm>
    </dsp:sp>
    <dsp:sp modelId="{DDB11357-84B4-4714-A0E3-A50FE63D04BF}">
      <dsp:nvSpPr>
        <dsp:cNvPr id="0" name=""/>
        <dsp:cNvSpPr/>
      </dsp:nvSpPr>
      <dsp:spPr>
        <a:xfrm>
          <a:off x="3442601" y="2380893"/>
          <a:ext cx="1001496" cy="10014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992E8-CB56-414D-A5EC-EC23049158FE}">
      <dsp:nvSpPr>
        <dsp:cNvPr id="0" name=""/>
        <dsp:cNvSpPr/>
      </dsp:nvSpPr>
      <dsp:spPr>
        <a:xfrm>
          <a:off x="3656035" y="2594327"/>
          <a:ext cx="574628" cy="57462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764E81-DBFA-49FB-8B47-7E886474D4A0}">
      <dsp:nvSpPr>
        <dsp:cNvPr id="0" name=""/>
        <dsp:cNvSpPr/>
      </dsp:nvSpPr>
      <dsp:spPr>
        <a:xfrm>
          <a:off x="3122451"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solidFill>
                <a:schemeClr val="bg1"/>
              </a:solidFill>
            </a:rPr>
            <a:t>Organizational placement consideration </a:t>
          </a:r>
        </a:p>
      </dsp:txBody>
      <dsp:txXfrm>
        <a:off x="3122451" y="3694331"/>
        <a:ext cx="1641796" cy="656718"/>
      </dsp:txXfrm>
    </dsp:sp>
    <dsp:sp modelId="{D9660C6F-96A6-494F-BB48-99C694F2F3DC}">
      <dsp:nvSpPr>
        <dsp:cNvPr id="0" name=""/>
        <dsp:cNvSpPr/>
      </dsp:nvSpPr>
      <dsp:spPr>
        <a:xfrm>
          <a:off x="5371713" y="2380893"/>
          <a:ext cx="1001496" cy="10014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D291D-FD2C-4110-B415-F50023E6119E}">
      <dsp:nvSpPr>
        <dsp:cNvPr id="0" name=""/>
        <dsp:cNvSpPr/>
      </dsp:nvSpPr>
      <dsp:spPr>
        <a:xfrm>
          <a:off x="5585146" y="2594327"/>
          <a:ext cx="574628" cy="57462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AAF2E9-01D2-4C19-B735-03120CE17F36}">
      <dsp:nvSpPr>
        <dsp:cNvPr id="0" name=""/>
        <dsp:cNvSpPr/>
      </dsp:nvSpPr>
      <dsp:spPr>
        <a:xfrm>
          <a:off x="5051562"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solidFill>
                <a:schemeClr val="bg1"/>
              </a:solidFill>
            </a:rPr>
            <a:t>Budget impacts </a:t>
          </a:r>
        </a:p>
      </dsp:txBody>
      <dsp:txXfrm>
        <a:off x="5051562" y="3694331"/>
        <a:ext cx="1641796" cy="65671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C001-EDC1-6A40-9182-313742C87D2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188A530-D82A-F743-BC04-5DFCCFDEEDC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0C6141A-57DE-7D44-961B-3DBF6D6A8EB0}"/>
              </a:ext>
            </a:extLst>
          </p:cNvPr>
          <p:cNvSpPr>
            <a:spLocks noGrp="1"/>
          </p:cNvSpPr>
          <p:nvPr>
            <p:ph type="dt" sz="half" idx="10"/>
          </p:nvPr>
        </p:nvSpPr>
        <p:spPr/>
        <p:txBody>
          <a:bodyPr/>
          <a:lstStyle/>
          <a:p>
            <a:fld id="{9A988E05-7D72-9F48-950D-77AEFE968345}" type="datetimeFigureOut">
              <a:rPr lang="en-US" smtClean="0"/>
              <a:t>10/17/2019</a:t>
            </a:fld>
            <a:endParaRPr lang="en-US"/>
          </a:p>
        </p:txBody>
      </p:sp>
      <p:sp>
        <p:nvSpPr>
          <p:cNvPr id="5" name="Footer Placeholder 4">
            <a:extLst>
              <a:ext uri="{FF2B5EF4-FFF2-40B4-BE49-F238E27FC236}">
                <a16:creationId xmlns:a16="http://schemas.microsoft.com/office/drawing/2014/main" id="{78B026FE-0CFF-9141-9704-47B25A1E4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3FD76-02F4-034F-B1F4-439D93466DF8}"/>
              </a:ext>
            </a:extLst>
          </p:cNvPr>
          <p:cNvSpPr>
            <a:spLocks noGrp="1"/>
          </p:cNvSpPr>
          <p:nvPr>
            <p:ph type="sldNum" sz="quarter" idx="12"/>
          </p:nvPr>
        </p:nvSpPr>
        <p:spPr/>
        <p:txBody>
          <a:bodyPr/>
          <a:lstStyle/>
          <a:p>
            <a:fld id="{98595B13-4970-D645-B18B-76D39A0E9C8F}" type="slidenum">
              <a:rPr lang="en-US" smtClean="0"/>
              <a:t>‹#›</a:t>
            </a:fld>
            <a:endParaRPr lang="en-US"/>
          </a:p>
        </p:txBody>
      </p:sp>
    </p:spTree>
    <p:extLst>
      <p:ext uri="{BB962C8B-B14F-4D97-AF65-F5344CB8AC3E}">
        <p14:creationId xmlns:p14="http://schemas.microsoft.com/office/powerpoint/2010/main" val="341735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723EA-70E0-324B-9599-F55750845D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D8421E-3CEA-194A-A26B-918677D388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C2DF5-1840-0449-9413-6859CFFD1DAD}"/>
              </a:ext>
            </a:extLst>
          </p:cNvPr>
          <p:cNvSpPr>
            <a:spLocks noGrp="1"/>
          </p:cNvSpPr>
          <p:nvPr>
            <p:ph type="dt" sz="half" idx="10"/>
          </p:nvPr>
        </p:nvSpPr>
        <p:spPr/>
        <p:txBody>
          <a:bodyPr/>
          <a:lstStyle/>
          <a:p>
            <a:fld id="{9A988E05-7D72-9F48-950D-77AEFE968345}" type="datetimeFigureOut">
              <a:rPr lang="en-US" smtClean="0"/>
              <a:t>10/17/2019</a:t>
            </a:fld>
            <a:endParaRPr lang="en-US"/>
          </a:p>
        </p:txBody>
      </p:sp>
      <p:sp>
        <p:nvSpPr>
          <p:cNvPr id="5" name="Footer Placeholder 4">
            <a:extLst>
              <a:ext uri="{FF2B5EF4-FFF2-40B4-BE49-F238E27FC236}">
                <a16:creationId xmlns:a16="http://schemas.microsoft.com/office/drawing/2014/main" id="{13AFDA50-4140-944B-A6E0-A689ABA75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A65B1-2EB1-CE49-88B2-9D1D772E51E9}"/>
              </a:ext>
            </a:extLst>
          </p:cNvPr>
          <p:cNvSpPr>
            <a:spLocks noGrp="1"/>
          </p:cNvSpPr>
          <p:nvPr>
            <p:ph type="sldNum" sz="quarter" idx="12"/>
          </p:nvPr>
        </p:nvSpPr>
        <p:spPr/>
        <p:txBody>
          <a:bodyPr/>
          <a:lstStyle/>
          <a:p>
            <a:fld id="{98595B13-4970-D645-B18B-76D39A0E9C8F}" type="slidenum">
              <a:rPr lang="en-US" smtClean="0"/>
              <a:t>‹#›</a:t>
            </a:fld>
            <a:endParaRPr lang="en-US"/>
          </a:p>
        </p:txBody>
      </p:sp>
    </p:spTree>
    <p:extLst>
      <p:ext uri="{BB962C8B-B14F-4D97-AF65-F5344CB8AC3E}">
        <p14:creationId xmlns:p14="http://schemas.microsoft.com/office/powerpoint/2010/main" val="428570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2FB55-5069-DF49-9C57-1EC8492A02D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E02322-884A-1A44-A07A-027BBC8BFD3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2D5CC-C8D0-8D4E-BB76-F2162576E1E4}"/>
              </a:ext>
            </a:extLst>
          </p:cNvPr>
          <p:cNvSpPr>
            <a:spLocks noGrp="1"/>
          </p:cNvSpPr>
          <p:nvPr>
            <p:ph type="dt" sz="half" idx="10"/>
          </p:nvPr>
        </p:nvSpPr>
        <p:spPr/>
        <p:txBody>
          <a:bodyPr/>
          <a:lstStyle/>
          <a:p>
            <a:fld id="{9A988E05-7D72-9F48-950D-77AEFE968345}" type="datetimeFigureOut">
              <a:rPr lang="en-US" smtClean="0"/>
              <a:t>10/17/2019</a:t>
            </a:fld>
            <a:endParaRPr lang="en-US"/>
          </a:p>
        </p:txBody>
      </p:sp>
      <p:sp>
        <p:nvSpPr>
          <p:cNvPr id="5" name="Footer Placeholder 4">
            <a:extLst>
              <a:ext uri="{FF2B5EF4-FFF2-40B4-BE49-F238E27FC236}">
                <a16:creationId xmlns:a16="http://schemas.microsoft.com/office/drawing/2014/main" id="{236844E9-D95F-764E-B0D6-1D10F8D33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16D23-9624-3B47-B3E8-2FA4D26F36A3}"/>
              </a:ext>
            </a:extLst>
          </p:cNvPr>
          <p:cNvSpPr>
            <a:spLocks noGrp="1"/>
          </p:cNvSpPr>
          <p:nvPr>
            <p:ph type="sldNum" sz="quarter" idx="12"/>
          </p:nvPr>
        </p:nvSpPr>
        <p:spPr/>
        <p:txBody>
          <a:bodyPr/>
          <a:lstStyle/>
          <a:p>
            <a:fld id="{98595B13-4970-D645-B18B-76D39A0E9C8F}" type="slidenum">
              <a:rPr lang="en-US" smtClean="0"/>
              <a:t>‹#›</a:t>
            </a:fld>
            <a:endParaRPr lang="en-US"/>
          </a:p>
        </p:txBody>
      </p:sp>
    </p:spTree>
    <p:extLst>
      <p:ext uri="{BB962C8B-B14F-4D97-AF65-F5344CB8AC3E}">
        <p14:creationId xmlns:p14="http://schemas.microsoft.com/office/powerpoint/2010/main" val="233177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988E05-7D72-9F48-950D-77AEFE968345}"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95B13-4970-D645-B18B-76D39A0E9C8F}" type="slidenum">
              <a:rPr lang="en-US" smtClean="0"/>
              <a:t>‹#›</a:t>
            </a:fld>
            <a:endParaRPr lang="en-US"/>
          </a:p>
        </p:txBody>
      </p:sp>
    </p:spTree>
    <p:extLst>
      <p:ext uri="{BB962C8B-B14F-4D97-AF65-F5344CB8AC3E}">
        <p14:creationId xmlns:p14="http://schemas.microsoft.com/office/powerpoint/2010/main" val="37000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C0738-D3D6-2647-B66C-C7963304D133}"/>
              </a:ext>
            </a:extLst>
          </p:cNvPr>
          <p:cNvSpPr>
            <a:spLocks noGrp="1"/>
          </p:cNvSpPr>
          <p:nvPr>
            <p:ph type="title"/>
          </p:nvPr>
        </p:nvSpPr>
        <p:spPr/>
        <p:txBody>
          <a:bodyPr>
            <a:normAutofit/>
          </a:bodyPr>
          <a:lstStyle>
            <a:lvl1pPr>
              <a:defRPr sz="3600" b="0" cap="small" baseline="0">
                <a:solidFill>
                  <a:srgbClr val="FFFF00"/>
                </a:solidFill>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0E59532A-2EA4-2340-B7F4-581B994B74D1}"/>
              </a:ext>
            </a:extLst>
          </p:cNvPr>
          <p:cNvSpPr>
            <a:spLocks noGrp="1"/>
          </p:cNvSpPr>
          <p:nvPr>
            <p:ph idx="1"/>
          </p:nvPr>
        </p:nvSpPr>
        <p:spPr>
          <a:noFill/>
        </p:spPr>
        <p:txBody>
          <a:bodyPr>
            <a:normAutofit/>
          </a:bodyPr>
          <a:lstStyle>
            <a:lvl1pPr>
              <a:defRPr sz="2400"/>
            </a:lvl1pPr>
            <a:lvl2pPr>
              <a:defRPr sz="20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D343A5-E367-2347-8F18-1AFBC674C9FD}"/>
              </a:ext>
            </a:extLst>
          </p:cNvPr>
          <p:cNvSpPr>
            <a:spLocks noGrp="1"/>
          </p:cNvSpPr>
          <p:nvPr>
            <p:ph type="dt" sz="half" idx="10"/>
          </p:nvPr>
        </p:nvSpPr>
        <p:spPr/>
        <p:txBody>
          <a:bodyPr/>
          <a:lstStyle/>
          <a:p>
            <a:fld id="{9A988E05-7D72-9F48-950D-77AEFE968345}" type="datetimeFigureOut">
              <a:rPr lang="en-US" smtClean="0"/>
              <a:t>10/17/2019</a:t>
            </a:fld>
            <a:endParaRPr lang="en-US"/>
          </a:p>
        </p:txBody>
      </p:sp>
      <p:sp>
        <p:nvSpPr>
          <p:cNvPr id="5" name="Footer Placeholder 4">
            <a:extLst>
              <a:ext uri="{FF2B5EF4-FFF2-40B4-BE49-F238E27FC236}">
                <a16:creationId xmlns:a16="http://schemas.microsoft.com/office/drawing/2014/main" id="{32F557CB-5282-F346-8F42-BB6B1BA8C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51774-6E8B-CA44-927E-132FFD978C3C}"/>
              </a:ext>
            </a:extLst>
          </p:cNvPr>
          <p:cNvSpPr>
            <a:spLocks noGrp="1"/>
          </p:cNvSpPr>
          <p:nvPr>
            <p:ph type="sldNum" sz="quarter" idx="12"/>
          </p:nvPr>
        </p:nvSpPr>
        <p:spPr/>
        <p:txBody>
          <a:bodyPr/>
          <a:lstStyle/>
          <a:p>
            <a:fld id="{98595B13-4970-D645-B18B-76D39A0E9C8F}" type="slidenum">
              <a:rPr lang="en-US" smtClean="0"/>
              <a:t>‹#›</a:t>
            </a:fld>
            <a:endParaRPr lang="en-US"/>
          </a:p>
        </p:txBody>
      </p:sp>
    </p:spTree>
    <p:extLst>
      <p:ext uri="{BB962C8B-B14F-4D97-AF65-F5344CB8AC3E}">
        <p14:creationId xmlns:p14="http://schemas.microsoft.com/office/powerpoint/2010/main" val="357811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C399F-0308-924A-877D-AD55F15EAE3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670D289-4CD4-014A-ACBE-132D1F4E87D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FC0A9C-2F7A-034F-B1EA-3E7E3987F7EE}"/>
              </a:ext>
            </a:extLst>
          </p:cNvPr>
          <p:cNvSpPr>
            <a:spLocks noGrp="1"/>
          </p:cNvSpPr>
          <p:nvPr>
            <p:ph type="dt" sz="half" idx="10"/>
          </p:nvPr>
        </p:nvSpPr>
        <p:spPr/>
        <p:txBody>
          <a:bodyPr/>
          <a:lstStyle/>
          <a:p>
            <a:fld id="{9A988E05-7D72-9F48-950D-77AEFE968345}" type="datetimeFigureOut">
              <a:rPr lang="en-US" smtClean="0"/>
              <a:t>10/17/2019</a:t>
            </a:fld>
            <a:endParaRPr lang="en-US"/>
          </a:p>
        </p:txBody>
      </p:sp>
      <p:sp>
        <p:nvSpPr>
          <p:cNvPr id="5" name="Footer Placeholder 4">
            <a:extLst>
              <a:ext uri="{FF2B5EF4-FFF2-40B4-BE49-F238E27FC236}">
                <a16:creationId xmlns:a16="http://schemas.microsoft.com/office/drawing/2014/main" id="{49FF22D4-3C6E-AE4E-8A8A-D75833C5B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74B59-0771-2349-897B-6F5456564010}"/>
              </a:ext>
            </a:extLst>
          </p:cNvPr>
          <p:cNvSpPr>
            <a:spLocks noGrp="1"/>
          </p:cNvSpPr>
          <p:nvPr>
            <p:ph type="sldNum" sz="quarter" idx="12"/>
          </p:nvPr>
        </p:nvSpPr>
        <p:spPr/>
        <p:txBody>
          <a:bodyPr/>
          <a:lstStyle/>
          <a:p>
            <a:fld id="{98595B13-4970-D645-B18B-76D39A0E9C8F}" type="slidenum">
              <a:rPr lang="en-US" smtClean="0"/>
              <a:t>‹#›</a:t>
            </a:fld>
            <a:endParaRPr lang="en-US"/>
          </a:p>
        </p:txBody>
      </p:sp>
    </p:spTree>
    <p:extLst>
      <p:ext uri="{BB962C8B-B14F-4D97-AF65-F5344CB8AC3E}">
        <p14:creationId xmlns:p14="http://schemas.microsoft.com/office/powerpoint/2010/main" val="66562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E805-5137-DE40-98B6-4D3408FE87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1EACD6-8F95-DF4B-999D-5D6A8A6FA8D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8ABE27-F422-A844-813D-6D3BEBE07D7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07E1E1-C675-4C44-BAF5-A4EE2CD63F48}"/>
              </a:ext>
            </a:extLst>
          </p:cNvPr>
          <p:cNvSpPr>
            <a:spLocks noGrp="1"/>
          </p:cNvSpPr>
          <p:nvPr>
            <p:ph type="dt" sz="half" idx="10"/>
          </p:nvPr>
        </p:nvSpPr>
        <p:spPr/>
        <p:txBody>
          <a:bodyPr/>
          <a:lstStyle/>
          <a:p>
            <a:fld id="{9A988E05-7D72-9F48-950D-77AEFE968345}" type="datetimeFigureOut">
              <a:rPr lang="en-US" smtClean="0"/>
              <a:t>10/17/2019</a:t>
            </a:fld>
            <a:endParaRPr lang="en-US"/>
          </a:p>
        </p:txBody>
      </p:sp>
      <p:sp>
        <p:nvSpPr>
          <p:cNvPr id="6" name="Footer Placeholder 5">
            <a:extLst>
              <a:ext uri="{FF2B5EF4-FFF2-40B4-BE49-F238E27FC236}">
                <a16:creationId xmlns:a16="http://schemas.microsoft.com/office/drawing/2014/main" id="{5AD8D034-AC59-084E-A567-BE57E2D6BF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63E26-BBC0-0A40-A2F9-84A35F530DFC}"/>
              </a:ext>
            </a:extLst>
          </p:cNvPr>
          <p:cNvSpPr>
            <a:spLocks noGrp="1"/>
          </p:cNvSpPr>
          <p:nvPr>
            <p:ph type="sldNum" sz="quarter" idx="12"/>
          </p:nvPr>
        </p:nvSpPr>
        <p:spPr/>
        <p:txBody>
          <a:bodyPr/>
          <a:lstStyle/>
          <a:p>
            <a:fld id="{98595B13-4970-D645-B18B-76D39A0E9C8F}" type="slidenum">
              <a:rPr lang="en-US" smtClean="0"/>
              <a:t>‹#›</a:t>
            </a:fld>
            <a:endParaRPr lang="en-US"/>
          </a:p>
        </p:txBody>
      </p:sp>
    </p:spTree>
    <p:extLst>
      <p:ext uri="{BB962C8B-B14F-4D97-AF65-F5344CB8AC3E}">
        <p14:creationId xmlns:p14="http://schemas.microsoft.com/office/powerpoint/2010/main" val="329781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0EA0-80F4-E943-B085-95AC4A679AB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387498-313A-3D46-B24A-20D0CF782F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6B906CA-267E-BC49-8B2F-C3A2E8045F1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37B48B-B88E-3A45-851E-0BE8DC0AAD0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D667614-84E0-EB41-8FA8-910CA0FD829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6FEB49-A575-724F-B2D0-376F2F383691}"/>
              </a:ext>
            </a:extLst>
          </p:cNvPr>
          <p:cNvSpPr>
            <a:spLocks noGrp="1"/>
          </p:cNvSpPr>
          <p:nvPr>
            <p:ph type="dt" sz="half" idx="10"/>
          </p:nvPr>
        </p:nvSpPr>
        <p:spPr/>
        <p:txBody>
          <a:bodyPr/>
          <a:lstStyle/>
          <a:p>
            <a:fld id="{9A988E05-7D72-9F48-950D-77AEFE968345}" type="datetimeFigureOut">
              <a:rPr lang="en-US" smtClean="0"/>
              <a:t>10/17/2019</a:t>
            </a:fld>
            <a:endParaRPr lang="en-US"/>
          </a:p>
        </p:txBody>
      </p:sp>
      <p:sp>
        <p:nvSpPr>
          <p:cNvPr id="8" name="Footer Placeholder 7">
            <a:extLst>
              <a:ext uri="{FF2B5EF4-FFF2-40B4-BE49-F238E27FC236}">
                <a16:creationId xmlns:a16="http://schemas.microsoft.com/office/drawing/2014/main" id="{24C5F5AD-8327-6C4E-9005-AD811F49EC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60AC43-0128-9E47-BCE9-241F46B6CB5E}"/>
              </a:ext>
            </a:extLst>
          </p:cNvPr>
          <p:cNvSpPr>
            <a:spLocks noGrp="1"/>
          </p:cNvSpPr>
          <p:nvPr>
            <p:ph type="sldNum" sz="quarter" idx="12"/>
          </p:nvPr>
        </p:nvSpPr>
        <p:spPr/>
        <p:txBody>
          <a:bodyPr/>
          <a:lstStyle/>
          <a:p>
            <a:fld id="{98595B13-4970-D645-B18B-76D39A0E9C8F}" type="slidenum">
              <a:rPr lang="en-US" smtClean="0"/>
              <a:t>‹#›</a:t>
            </a:fld>
            <a:endParaRPr lang="en-US"/>
          </a:p>
        </p:txBody>
      </p:sp>
    </p:spTree>
    <p:extLst>
      <p:ext uri="{BB962C8B-B14F-4D97-AF65-F5344CB8AC3E}">
        <p14:creationId xmlns:p14="http://schemas.microsoft.com/office/powerpoint/2010/main" val="5773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9743-94B5-4F46-8433-A793FF5DE3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D6E5A2-2568-6E4E-8AE5-2CA2A25E9D2C}"/>
              </a:ext>
            </a:extLst>
          </p:cNvPr>
          <p:cNvSpPr>
            <a:spLocks noGrp="1"/>
          </p:cNvSpPr>
          <p:nvPr>
            <p:ph type="dt" sz="half" idx="10"/>
          </p:nvPr>
        </p:nvSpPr>
        <p:spPr/>
        <p:txBody>
          <a:bodyPr/>
          <a:lstStyle/>
          <a:p>
            <a:fld id="{9A988E05-7D72-9F48-950D-77AEFE968345}" type="datetimeFigureOut">
              <a:rPr lang="en-US" smtClean="0"/>
              <a:t>10/17/2019</a:t>
            </a:fld>
            <a:endParaRPr lang="en-US"/>
          </a:p>
        </p:txBody>
      </p:sp>
      <p:sp>
        <p:nvSpPr>
          <p:cNvPr id="4" name="Footer Placeholder 3">
            <a:extLst>
              <a:ext uri="{FF2B5EF4-FFF2-40B4-BE49-F238E27FC236}">
                <a16:creationId xmlns:a16="http://schemas.microsoft.com/office/drawing/2014/main" id="{BADA4245-6BBE-5C45-9319-C4011D6C07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7DCE1A-E4F8-064E-8B7A-1FF0D30E4961}"/>
              </a:ext>
            </a:extLst>
          </p:cNvPr>
          <p:cNvSpPr>
            <a:spLocks noGrp="1"/>
          </p:cNvSpPr>
          <p:nvPr>
            <p:ph type="sldNum" sz="quarter" idx="12"/>
          </p:nvPr>
        </p:nvSpPr>
        <p:spPr/>
        <p:txBody>
          <a:bodyPr/>
          <a:lstStyle/>
          <a:p>
            <a:fld id="{98595B13-4970-D645-B18B-76D39A0E9C8F}" type="slidenum">
              <a:rPr lang="en-US" smtClean="0"/>
              <a:t>‹#›</a:t>
            </a:fld>
            <a:endParaRPr lang="en-US"/>
          </a:p>
        </p:txBody>
      </p:sp>
    </p:spTree>
    <p:extLst>
      <p:ext uri="{BB962C8B-B14F-4D97-AF65-F5344CB8AC3E}">
        <p14:creationId xmlns:p14="http://schemas.microsoft.com/office/powerpoint/2010/main" val="46382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A18A9-BF1E-844D-920D-4F58A58E873B}"/>
              </a:ext>
            </a:extLst>
          </p:cNvPr>
          <p:cNvSpPr>
            <a:spLocks noGrp="1"/>
          </p:cNvSpPr>
          <p:nvPr>
            <p:ph type="dt" sz="half" idx="10"/>
          </p:nvPr>
        </p:nvSpPr>
        <p:spPr/>
        <p:txBody>
          <a:bodyPr/>
          <a:lstStyle/>
          <a:p>
            <a:fld id="{9A988E05-7D72-9F48-950D-77AEFE968345}" type="datetimeFigureOut">
              <a:rPr lang="en-US" smtClean="0"/>
              <a:t>10/17/2019</a:t>
            </a:fld>
            <a:endParaRPr lang="en-US"/>
          </a:p>
        </p:txBody>
      </p:sp>
      <p:sp>
        <p:nvSpPr>
          <p:cNvPr id="3" name="Footer Placeholder 2">
            <a:extLst>
              <a:ext uri="{FF2B5EF4-FFF2-40B4-BE49-F238E27FC236}">
                <a16:creationId xmlns:a16="http://schemas.microsoft.com/office/drawing/2014/main" id="{FD4A1B95-3C47-D544-89DC-D346FE7C54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B9403E-D41F-6C41-8D66-A62FBEDEAADF}"/>
              </a:ext>
            </a:extLst>
          </p:cNvPr>
          <p:cNvSpPr>
            <a:spLocks noGrp="1"/>
          </p:cNvSpPr>
          <p:nvPr>
            <p:ph type="sldNum" sz="quarter" idx="12"/>
          </p:nvPr>
        </p:nvSpPr>
        <p:spPr/>
        <p:txBody>
          <a:bodyPr/>
          <a:lstStyle/>
          <a:p>
            <a:fld id="{98595B13-4970-D645-B18B-76D39A0E9C8F}" type="slidenum">
              <a:rPr lang="en-US" smtClean="0"/>
              <a:t>‹#›</a:t>
            </a:fld>
            <a:endParaRPr lang="en-US"/>
          </a:p>
        </p:txBody>
      </p:sp>
    </p:spTree>
    <p:extLst>
      <p:ext uri="{BB962C8B-B14F-4D97-AF65-F5344CB8AC3E}">
        <p14:creationId xmlns:p14="http://schemas.microsoft.com/office/powerpoint/2010/main" val="29452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253-FA18-834C-8074-511D4F6DC3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4BEAFE-0DDA-F34E-A00A-C99913E1E5A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C0650-3E1B-BC4F-9C0B-65A9B47828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1C97435-7F92-5B4F-81A5-8C747119DE51}"/>
              </a:ext>
            </a:extLst>
          </p:cNvPr>
          <p:cNvSpPr>
            <a:spLocks noGrp="1"/>
          </p:cNvSpPr>
          <p:nvPr>
            <p:ph type="dt" sz="half" idx="10"/>
          </p:nvPr>
        </p:nvSpPr>
        <p:spPr/>
        <p:txBody>
          <a:bodyPr/>
          <a:lstStyle/>
          <a:p>
            <a:fld id="{9A988E05-7D72-9F48-950D-77AEFE968345}" type="datetimeFigureOut">
              <a:rPr lang="en-US" smtClean="0"/>
              <a:t>10/17/2019</a:t>
            </a:fld>
            <a:endParaRPr lang="en-US"/>
          </a:p>
        </p:txBody>
      </p:sp>
      <p:sp>
        <p:nvSpPr>
          <p:cNvPr id="6" name="Footer Placeholder 5">
            <a:extLst>
              <a:ext uri="{FF2B5EF4-FFF2-40B4-BE49-F238E27FC236}">
                <a16:creationId xmlns:a16="http://schemas.microsoft.com/office/drawing/2014/main" id="{5790285C-10BF-CC4F-BC96-B4AE055F4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4EE875-491B-3943-B9D3-2BBE386D684C}"/>
              </a:ext>
            </a:extLst>
          </p:cNvPr>
          <p:cNvSpPr>
            <a:spLocks noGrp="1"/>
          </p:cNvSpPr>
          <p:nvPr>
            <p:ph type="sldNum" sz="quarter" idx="12"/>
          </p:nvPr>
        </p:nvSpPr>
        <p:spPr/>
        <p:txBody>
          <a:bodyPr/>
          <a:lstStyle/>
          <a:p>
            <a:fld id="{98595B13-4970-D645-B18B-76D39A0E9C8F}" type="slidenum">
              <a:rPr lang="en-US" smtClean="0"/>
              <a:t>‹#›</a:t>
            </a:fld>
            <a:endParaRPr lang="en-US"/>
          </a:p>
        </p:txBody>
      </p:sp>
    </p:spTree>
    <p:extLst>
      <p:ext uri="{BB962C8B-B14F-4D97-AF65-F5344CB8AC3E}">
        <p14:creationId xmlns:p14="http://schemas.microsoft.com/office/powerpoint/2010/main" val="96018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D8A2D-23F0-5E4C-BCFF-90FBD979D24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94B15EB-1969-874A-9347-69514514D3A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E283DF3-B555-1D44-A79A-85DA721923E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D788C4-C70C-7446-B44F-DC6C21076D2B}"/>
              </a:ext>
            </a:extLst>
          </p:cNvPr>
          <p:cNvSpPr>
            <a:spLocks noGrp="1"/>
          </p:cNvSpPr>
          <p:nvPr>
            <p:ph type="dt" sz="half" idx="10"/>
          </p:nvPr>
        </p:nvSpPr>
        <p:spPr/>
        <p:txBody>
          <a:bodyPr/>
          <a:lstStyle/>
          <a:p>
            <a:fld id="{9A988E05-7D72-9F48-950D-77AEFE968345}" type="datetimeFigureOut">
              <a:rPr lang="en-US" smtClean="0"/>
              <a:t>10/17/2019</a:t>
            </a:fld>
            <a:endParaRPr lang="en-US"/>
          </a:p>
        </p:txBody>
      </p:sp>
      <p:sp>
        <p:nvSpPr>
          <p:cNvPr id="6" name="Footer Placeholder 5">
            <a:extLst>
              <a:ext uri="{FF2B5EF4-FFF2-40B4-BE49-F238E27FC236}">
                <a16:creationId xmlns:a16="http://schemas.microsoft.com/office/drawing/2014/main" id="{8F546140-F5EC-C446-8B89-A238D9B85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CF5C19-20FA-1C4F-B913-BE72A116F991}"/>
              </a:ext>
            </a:extLst>
          </p:cNvPr>
          <p:cNvSpPr>
            <a:spLocks noGrp="1"/>
          </p:cNvSpPr>
          <p:nvPr>
            <p:ph type="sldNum" sz="quarter" idx="12"/>
          </p:nvPr>
        </p:nvSpPr>
        <p:spPr/>
        <p:txBody>
          <a:bodyPr/>
          <a:lstStyle/>
          <a:p>
            <a:fld id="{98595B13-4970-D645-B18B-76D39A0E9C8F}" type="slidenum">
              <a:rPr lang="en-US" smtClean="0"/>
              <a:t>‹#›</a:t>
            </a:fld>
            <a:endParaRPr lang="en-US"/>
          </a:p>
        </p:txBody>
      </p:sp>
    </p:spTree>
    <p:extLst>
      <p:ext uri="{BB962C8B-B14F-4D97-AF65-F5344CB8AC3E}">
        <p14:creationId xmlns:p14="http://schemas.microsoft.com/office/powerpoint/2010/main" val="280358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A593D-F33A-B94F-9B70-5ECEF66BA63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ED12759-D639-CE43-916F-95C932B9990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0FA7E4F-FC35-6246-B0B4-79D7974CD90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988E05-7D72-9F48-950D-77AEFE968345}" type="datetimeFigureOut">
              <a:rPr lang="en-US" smtClean="0"/>
              <a:t>10/17/2019</a:t>
            </a:fld>
            <a:endParaRPr lang="en-US"/>
          </a:p>
        </p:txBody>
      </p:sp>
      <p:sp>
        <p:nvSpPr>
          <p:cNvPr id="5" name="Footer Placeholder 4">
            <a:extLst>
              <a:ext uri="{FF2B5EF4-FFF2-40B4-BE49-F238E27FC236}">
                <a16:creationId xmlns:a16="http://schemas.microsoft.com/office/drawing/2014/main" id="{9C02FD1A-C59D-A34B-AB65-6B3DBF4210F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9A7425-4154-774D-BD74-4EA6A312FB7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595B13-4970-D645-B18B-76D39A0E9C8F}" type="slidenum">
              <a:rPr lang="en-US" smtClean="0"/>
              <a:t>‹#›</a:t>
            </a:fld>
            <a:endParaRPr lang="en-US"/>
          </a:p>
        </p:txBody>
      </p:sp>
    </p:spTree>
    <p:extLst>
      <p:ext uri="{BB962C8B-B14F-4D97-AF65-F5344CB8AC3E}">
        <p14:creationId xmlns:p14="http://schemas.microsoft.com/office/powerpoint/2010/main" val="132619417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l" defTabSz="685800" rtl="0" eaLnBrk="1" latinLnBrk="0" hangingPunct="1">
        <a:lnSpc>
          <a:spcPct val="90000"/>
        </a:lnSpc>
        <a:spcBef>
          <a:spcPct val="0"/>
        </a:spcBef>
        <a:buNone/>
        <a:defRPr lang="en-US" sz="3600" b="0" kern="1200" cap="small" baseline="0" dirty="0" smtClean="0">
          <a:solidFill>
            <a:srgbClr val="FFFF00"/>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EBE503-4E58-9142-AF03-113B68816810}"/>
              </a:ext>
            </a:extLst>
          </p:cNvPr>
          <p:cNvSpPr>
            <a:spLocks noGrp="1"/>
          </p:cNvSpPr>
          <p:nvPr>
            <p:ph type="ctrTitle"/>
          </p:nvPr>
        </p:nvSpPr>
        <p:spPr>
          <a:xfrm>
            <a:off x="1143000" y="294482"/>
            <a:ext cx="6858000" cy="1503362"/>
          </a:xfrm>
        </p:spPr>
        <p:txBody>
          <a:bodyPr>
            <a:normAutofit fontScale="90000"/>
          </a:bodyPr>
          <a:lstStyle/>
          <a:p>
            <a:r>
              <a:rPr lang="en-US" cap="small" dirty="0">
                <a:solidFill>
                  <a:srgbClr val="FFFF00"/>
                </a:solidFill>
                <a:latin typeface="+mn-lt"/>
              </a:rPr>
              <a:t>Kelowna RCMP</a:t>
            </a:r>
            <a:br>
              <a:rPr lang="en-US" cap="small" dirty="0">
                <a:solidFill>
                  <a:srgbClr val="FFFF00"/>
                </a:solidFill>
                <a:latin typeface="+mn-lt"/>
              </a:rPr>
            </a:br>
            <a:r>
              <a:rPr lang="en-US" cap="small" dirty="0">
                <a:solidFill>
                  <a:srgbClr val="FFFF00"/>
                </a:solidFill>
                <a:latin typeface="+mn-lt"/>
              </a:rPr>
              <a:t>and Police services </a:t>
            </a:r>
            <a:br>
              <a:rPr lang="en-US" cap="small" dirty="0">
                <a:solidFill>
                  <a:srgbClr val="FFFF00"/>
                </a:solidFill>
                <a:latin typeface="+mn-lt"/>
              </a:rPr>
            </a:br>
            <a:r>
              <a:rPr lang="en-US" cap="small" dirty="0">
                <a:solidFill>
                  <a:srgbClr val="FFFF00"/>
                </a:solidFill>
                <a:latin typeface="+mn-lt"/>
              </a:rPr>
              <a:t>Resource Review</a:t>
            </a:r>
          </a:p>
        </p:txBody>
      </p:sp>
      <p:sp>
        <p:nvSpPr>
          <p:cNvPr id="5" name="Subtitle 4">
            <a:extLst>
              <a:ext uri="{FF2B5EF4-FFF2-40B4-BE49-F238E27FC236}">
                <a16:creationId xmlns:a16="http://schemas.microsoft.com/office/drawing/2014/main" id="{F5A169B5-A8AE-6041-BD74-474E6DE85B29}"/>
              </a:ext>
            </a:extLst>
          </p:cNvPr>
          <p:cNvSpPr>
            <a:spLocks noGrp="1"/>
          </p:cNvSpPr>
          <p:nvPr>
            <p:ph type="subTitle" idx="1"/>
          </p:nvPr>
        </p:nvSpPr>
        <p:spPr>
          <a:xfrm>
            <a:off x="1993900" y="5219698"/>
            <a:ext cx="6858000" cy="1381919"/>
          </a:xfrm>
        </p:spPr>
        <p:txBody>
          <a:bodyPr>
            <a:normAutofit lnSpcReduction="10000"/>
          </a:bodyPr>
          <a:lstStyle/>
          <a:p>
            <a:pPr algn="r"/>
            <a:r>
              <a:rPr lang="en-US" dirty="0">
                <a:solidFill>
                  <a:schemeClr val="bg1"/>
                </a:solidFill>
              </a:rPr>
              <a:t>Curt T. Griffiths, Ph.D.</a:t>
            </a:r>
          </a:p>
          <a:p>
            <a:pPr algn="r"/>
            <a:r>
              <a:rPr lang="en-US" dirty="0">
                <a:solidFill>
                  <a:schemeClr val="bg1"/>
                </a:solidFill>
              </a:rPr>
              <a:t>Nahanni Pollard, Ph.D.</a:t>
            </a:r>
          </a:p>
          <a:p>
            <a:pPr algn="r"/>
            <a:r>
              <a:rPr lang="en-US" dirty="0">
                <a:solidFill>
                  <a:schemeClr val="bg1"/>
                </a:solidFill>
              </a:rPr>
              <a:t>Joshua J. Murphy, M.A.</a:t>
            </a:r>
          </a:p>
          <a:p>
            <a:pPr algn="r"/>
            <a:r>
              <a:rPr lang="en-US" dirty="0">
                <a:solidFill>
                  <a:schemeClr val="bg1"/>
                </a:solidFill>
              </a:rPr>
              <a:t>Brent </a:t>
            </a:r>
            <a:r>
              <a:rPr lang="en-US" dirty="0" err="1">
                <a:solidFill>
                  <a:schemeClr val="bg1"/>
                </a:solidFill>
              </a:rPr>
              <a:t>Jette</a:t>
            </a:r>
            <a:r>
              <a:rPr lang="en-US" dirty="0">
                <a:solidFill>
                  <a:schemeClr val="bg1"/>
                </a:solidFill>
              </a:rPr>
              <a:t>, RCMP (ret.)</a:t>
            </a:r>
          </a:p>
          <a:p>
            <a:pPr algn="r"/>
            <a:endParaRPr lang="en-US" dirty="0">
              <a:solidFill>
                <a:schemeClr val="bg1"/>
              </a:solidFill>
            </a:endParaRPr>
          </a:p>
        </p:txBody>
      </p:sp>
    </p:spTree>
    <p:extLst>
      <p:ext uri="{BB962C8B-B14F-4D97-AF65-F5344CB8AC3E}">
        <p14:creationId xmlns:p14="http://schemas.microsoft.com/office/powerpoint/2010/main" val="48960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185BB-BDBF-44A0-A6EF-D7ECCDC4C389}"/>
              </a:ext>
            </a:extLst>
          </p:cNvPr>
          <p:cNvSpPr>
            <a:spLocks noGrp="1"/>
          </p:cNvSpPr>
          <p:nvPr>
            <p:ph type="title"/>
          </p:nvPr>
        </p:nvSpPr>
        <p:spPr/>
        <p:txBody>
          <a:bodyPr/>
          <a:lstStyle/>
          <a:p>
            <a:pPr algn="ctr"/>
            <a:r>
              <a:rPr lang="en-US" dirty="0"/>
              <a:t>The Mental Health Of Officers And Civilian Employees</a:t>
            </a:r>
          </a:p>
        </p:txBody>
      </p:sp>
      <p:sp>
        <p:nvSpPr>
          <p:cNvPr id="3" name="Content Placeholder 2">
            <a:extLst>
              <a:ext uri="{FF2B5EF4-FFF2-40B4-BE49-F238E27FC236}">
                <a16:creationId xmlns:a16="http://schemas.microsoft.com/office/drawing/2014/main" id="{66390444-5197-4945-9F9D-36471AE2E5AE}"/>
              </a:ext>
            </a:extLst>
          </p:cNvPr>
          <p:cNvSpPr>
            <a:spLocks noGrp="1"/>
          </p:cNvSpPr>
          <p:nvPr>
            <p:ph idx="1"/>
          </p:nvPr>
        </p:nvSpPr>
        <p:spPr/>
        <p:txBody>
          <a:bodyPr>
            <a:normAutofit/>
          </a:bodyPr>
          <a:lstStyle/>
          <a:p>
            <a:r>
              <a:rPr lang="en-US" dirty="0"/>
              <a:t>Increasing focus on mental health issues among members</a:t>
            </a:r>
          </a:p>
          <a:p>
            <a:r>
              <a:rPr lang="en-US" dirty="0"/>
              <a:t>On average, RCMP members score higher on key scales such as the Maslach Burnout Inventory, the Depression/Anxiety/Social Stigma Scale and PTSD scale</a:t>
            </a:r>
          </a:p>
          <a:p>
            <a:pPr lvl="1"/>
            <a:r>
              <a:rPr lang="en-US" dirty="0"/>
              <a:t>Due in part to chronic understaffing of detachments</a:t>
            </a:r>
          </a:p>
          <a:p>
            <a:r>
              <a:rPr lang="en-US" dirty="0"/>
              <a:t>Extent of mental health issues among civilian staff unknown</a:t>
            </a:r>
          </a:p>
          <a:p>
            <a:r>
              <a:rPr lang="en-US" dirty="0"/>
              <a:t>Under-resourcing  a major source of stress for officers, civilians, and municipal employees</a:t>
            </a:r>
          </a:p>
        </p:txBody>
      </p:sp>
    </p:spTree>
    <p:extLst>
      <p:ext uri="{BB962C8B-B14F-4D97-AF65-F5344CB8AC3E}">
        <p14:creationId xmlns:p14="http://schemas.microsoft.com/office/powerpoint/2010/main" val="214534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FC76-826A-4BED-84C4-753AFC4C6BFF}"/>
              </a:ext>
            </a:extLst>
          </p:cNvPr>
          <p:cNvSpPr>
            <a:spLocks noGrp="1"/>
          </p:cNvSpPr>
          <p:nvPr>
            <p:ph type="title"/>
          </p:nvPr>
        </p:nvSpPr>
        <p:spPr/>
        <p:txBody>
          <a:bodyPr/>
          <a:lstStyle/>
          <a:p>
            <a:pPr algn="ctr"/>
            <a:r>
              <a:rPr lang="en-US" dirty="0"/>
              <a:t>The Kelowna Policing Environment</a:t>
            </a:r>
          </a:p>
        </p:txBody>
      </p:sp>
      <p:sp>
        <p:nvSpPr>
          <p:cNvPr id="3" name="Content Placeholder 2">
            <a:extLst>
              <a:ext uri="{FF2B5EF4-FFF2-40B4-BE49-F238E27FC236}">
                <a16:creationId xmlns:a16="http://schemas.microsoft.com/office/drawing/2014/main" id="{28E8700E-992A-4D39-8F76-83CCB2F69692}"/>
              </a:ext>
            </a:extLst>
          </p:cNvPr>
          <p:cNvSpPr>
            <a:spLocks noGrp="1"/>
          </p:cNvSpPr>
          <p:nvPr>
            <p:ph idx="1"/>
          </p:nvPr>
        </p:nvSpPr>
        <p:spPr/>
        <p:txBody>
          <a:bodyPr>
            <a:normAutofit/>
          </a:bodyPr>
          <a:lstStyle/>
          <a:p>
            <a:r>
              <a:rPr lang="en-US" dirty="0"/>
              <a:t>Fastest-growing city in BC</a:t>
            </a:r>
          </a:p>
          <a:p>
            <a:r>
              <a:rPr lang="en-US" dirty="0"/>
              <a:t>5</a:t>
            </a:r>
            <a:r>
              <a:rPr lang="en-US" baseline="30000" dirty="0"/>
              <a:t>th</a:t>
            </a:r>
            <a:r>
              <a:rPr lang="en-US" dirty="0"/>
              <a:t> fastest-growing metropolitan area in Canada (1.8% vs. Canadian average of 1.4%)</a:t>
            </a:r>
          </a:p>
          <a:p>
            <a:r>
              <a:rPr lang="en-US" dirty="0"/>
              <a:t>The downtown core</a:t>
            </a:r>
          </a:p>
          <a:p>
            <a:r>
              <a:rPr lang="en-US" dirty="0"/>
              <a:t>The tourist season</a:t>
            </a:r>
          </a:p>
          <a:p>
            <a:r>
              <a:rPr lang="en-US" dirty="0"/>
              <a:t>Lack of provincial resources/coordinated plan</a:t>
            </a:r>
          </a:p>
        </p:txBody>
      </p:sp>
    </p:spTree>
    <p:extLst>
      <p:ext uri="{BB962C8B-B14F-4D97-AF65-F5344CB8AC3E}">
        <p14:creationId xmlns:p14="http://schemas.microsoft.com/office/powerpoint/2010/main" val="160275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7FA0-C238-400F-9811-0E0CBBE071B5}"/>
              </a:ext>
            </a:extLst>
          </p:cNvPr>
          <p:cNvSpPr>
            <a:spLocks noGrp="1"/>
          </p:cNvSpPr>
          <p:nvPr>
            <p:ph type="title"/>
          </p:nvPr>
        </p:nvSpPr>
        <p:spPr/>
        <p:txBody>
          <a:bodyPr/>
          <a:lstStyle/>
          <a:p>
            <a:r>
              <a:rPr lang="en-US" dirty="0"/>
              <a:t>Kelowna Policing Environment (</a:t>
            </a:r>
            <a:r>
              <a:rPr lang="en-US" dirty="0" err="1"/>
              <a:t>con’t</a:t>
            </a:r>
            <a:r>
              <a:rPr lang="en-US" dirty="0"/>
              <a:t>)</a:t>
            </a:r>
          </a:p>
        </p:txBody>
      </p:sp>
      <p:sp>
        <p:nvSpPr>
          <p:cNvPr id="3" name="Content Placeholder 2">
            <a:extLst>
              <a:ext uri="{FF2B5EF4-FFF2-40B4-BE49-F238E27FC236}">
                <a16:creationId xmlns:a16="http://schemas.microsoft.com/office/drawing/2014/main" id="{32D9B46F-3734-404A-AC28-BD269E319D44}"/>
              </a:ext>
            </a:extLst>
          </p:cNvPr>
          <p:cNvSpPr>
            <a:spLocks noGrp="1"/>
          </p:cNvSpPr>
          <p:nvPr>
            <p:ph idx="1"/>
          </p:nvPr>
        </p:nvSpPr>
        <p:spPr/>
        <p:txBody>
          <a:bodyPr/>
          <a:lstStyle/>
          <a:p>
            <a:r>
              <a:rPr lang="en-US" dirty="0"/>
              <a:t>In 2018, Kelowna had one of the highest Crime Severity Index (CSI) scores among Census Metropolitan Areas (CSAs) in Canada and recorded a 6% increase in its CSI score from 2017 to 2018</a:t>
            </a:r>
          </a:p>
          <a:p>
            <a:r>
              <a:rPr lang="en-US" dirty="0"/>
              <a:t>The property crime rate in Kelowna is exceptionally high, driven in large measure by drugs/addiction/ homelessness</a:t>
            </a:r>
          </a:p>
          <a:p>
            <a:r>
              <a:rPr lang="en-US" dirty="0"/>
              <a:t>Downtown Core/At Risk-High Needs Population</a:t>
            </a:r>
          </a:p>
          <a:p>
            <a:pPr lvl="1"/>
            <a:r>
              <a:rPr lang="en-US" dirty="0"/>
              <a:t>Resource and officer-intensive</a:t>
            </a:r>
          </a:p>
          <a:p>
            <a:pPr lvl="1"/>
            <a:r>
              <a:rPr lang="en-US" dirty="0"/>
              <a:t>Chronic offenders, many of who are homeless/addicted/and/or mentally ill</a:t>
            </a:r>
          </a:p>
          <a:p>
            <a:endParaRPr lang="en-US" dirty="0"/>
          </a:p>
        </p:txBody>
      </p:sp>
    </p:spTree>
    <p:extLst>
      <p:ext uri="{BB962C8B-B14F-4D97-AF65-F5344CB8AC3E}">
        <p14:creationId xmlns:p14="http://schemas.microsoft.com/office/powerpoint/2010/main" val="321832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C8C1-2BFA-4A21-9E6E-D0B22DBCEAE5}"/>
              </a:ext>
            </a:extLst>
          </p:cNvPr>
          <p:cNvSpPr>
            <a:spLocks noGrp="1"/>
          </p:cNvSpPr>
          <p:nvPr>
            <p:ph type="title"/>
          </p:nvPr>
        </p:nvSpPr>
        <p:spPr/>
        <p:txBody>
          <a:bodyPr/>
          <a:lstStyle/>
          <a:p>
            <a:r>
              <a:rPr lang="en-US" dirty="0"/>
              <a:t>Kelowna Policing Environment (</a:t>
            </a:r>
            <a:r>
              <a:rPr lang="en-US" dirty="0" err="1"/>
              <a:t>con’t</a:t>
            </a:r>
            <a:r>
              <a:rPr lang="en-US" dirty="0"/>
              <a:t>)</a:t>
            </a:r>
          </a:p>
        </p:txBody>
      </p:sp>
      <p:sp>
        <p:nvSpPr>
          <p:cNvPr id="3" name="Content Placeholder 2">
            <a:extLst>
              <a:ext uri="{FF2B5EF4-FFF2-40B4-BE49-F238E27FC236}">
                <a16:creationId xmlns:a16="http://schemas.microsoft.com/office/drawing/2014/main" id="{E487E0AE-539E-4B24-97DB-9AEB6D47D95D}"/>
              </a:ext>
            </a:extLst>
          </p:cNvPr>
          <p:cNvSpPr>
            <a:spLocks noGrp="1"/>
          </p:cNvSpPr>
          <p:nvPr>
            <p:ph idx="1"/>
          </p:nvPr>
        </p:nvSpPr>
        <p:spPr/>
        <p:txBody>
          <a:bodyPr>
            <a:normAutofit/>
          </a:bodyPr>
          <a:lstStyle/>
          <a:p>
            <a:r>
              <a:rPr lang="en-US" dirty="0"/>
              <a:t>Issues documented in the McKinnon Report</a:t>
            </a:r>
          </a:p>
          <a:p>
            <a:r>
              <a:rPr lang="en-US" dirty="0"/>
              <a:t>Public Safety &amp; Crime Survey (April, 2019)</a:t>
            </a:r>
          </a:p>
          <a:p>
            <a:pPr lvl="1"/>
            <a:r>
              <a:rPr lang="en-US" dirty="0"/>
              <a:t>Nearly all residents feel very safe or somewhat safe in their </a:t>
            </a:r>
            <a:r>
              <a:rPr lang="en-US" dirty="0" err="1"/>
              <a:t>neighbourhood</a:t>
            </a:r>
            <a:r>
              <a:rPr lang="en-US" dirty="0"/>
              <a:t> during the daytime  </a:t>
            </a:r>
          </a:p>
          <a:p>
            <a:pPr lvl="1"/>
            <a:r>
              <a:rPr lang="en-US" dirty="0"/>
              <a:t>Residents in Central Kelowna (69%) are significantly less likely than those in other regions to feel very or somewhat safe in their </a:t>
            </a:r>
            <a:r>
              <a:rPr lang="en-US" dirty="0" err="1"/>
              <a:t>neighbourhood</a:t>
            </a:r>
            <a:r>
              <a:rPr lang="en-US" dirty="0"/>
              <a:t> during the night</a:t>
            </a:r>
          </a:p>
          <a:p>
            <a:pPr lvl="1"/>
            <a:r>
              <a:rPr lang="en-US" dirty="0"/>
              <a:t>Nearly one-quarter (24%) believe property crime rates have increased </a:t>
            </a:r>
          </a:p>
          <a:p>
            <a:pPr lvl="1"/>
            <a:r>
              <a:rPr lang="en-US" dirty="0"/>
              <a:t>Citywide, residents think the most important crime-related problems are breaking and entering/property crimes and drug use (45% and 38% respectively of total residents)</a:t>
            </a:r>
          </a:p>
        </p:txBody>
      </p:sp>
    </p:spTree>
    <p:extLst>
      <p:ext uri="{BB962C8B-B14F-4D97-AF65-F5344CB8AC3E}">
        <p14:creationId xmlns:p14="http://schemas.microsoft.com/office/powerpoint/2010/main" val="146812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47FD9-0A76-45F7-9E27-549CDCCA1BF2}"/>
              </a:ext>
            </a:extLst>
          </p:cNvPr>
          <p:cNvSpPr>
            <a:spLocks noGrp="1"/>
          </p:cNvSpPr>
          <p:nvPr>
            <p:ph type="title"/>
          </p:nvPr>
        </p:nvSpPr>
        <p:spPr/>
        <p:txBody>
          <a:bodyPr/>
          <a:lstStyle/>
          <a:p>
            <a:pPr algn="ctr"/>
            <a:r>
              <a:rPr lang="en-US" dirty="0"/>
              <a:t>Demands And Responses</a:t>
            </a:r>
          </a:p>
        </p:txBody>
      </p:sp>
      <p:sp>
        <p:nvSpPr>
          <p:cNvPr id="3" name="Content Placeholder 2">
            <a:extLst>
              <a:ext uri="{FF2B5EF4-FFF2-40B4-BE49-F238E27FC236}">
                <a16:creationId xmlns:a16="http://schemas.microsoft.com/office/drawing/2014/main" id="{EB1051E1-C46D-48F4-B928-A952CD4F7491}"/>
              </a:ext>
            </a:extLst>
          </p:cNvPr>
          <p:cNvSpPr>
            <a:spLocks noGrp="1"/>
          </p:cNvSpPr>
          <p:nvPr>
            <p:ph idx="1"/>
          </p:nvPr>
        </p:nvSpPr>
        <p:spPr/>
        <p:txBody>
          <a:bodyPr>
            <a:normAutofit/>
          </a:bodyPr>
          <a:lstStyle/>
          <a:p>
            <a:r>
              <a:rPr lang="en-US" dirty="0"/>
              <a:t>High demand environment – # and seriousness of calls for service increasing</a:t>
            </a:r>
          </a:p>
          <a:p>
            <a:pPr lvl="1"/>
            <a:r>
              <a:rPr lang="en-US" dirty="0"/>
              <a:t>High percentage of calls dispatched; limited triaging</a:t>
            </a:r>
          </a:p>
          <a:p>
            <a:r>
              <a:rPr lang="en-US" dirty="0"/>
              <a:t>Lack of detachment capacity to respond </a:t>
            </a:r>
          </a:p>
          <a:p>
            <a:r>
              <a:rPr lang="en-US" dirty="0"/>
              <a:t>Deployment of patrol officers does not match the demands for service</a:t>
            </a:r>
          </a:p>
          <a:p>
            <a:r>
              <a:rPr lang="en-US" dirty="0"/>
              <a:t>Detachment requires additional problem-solving capacity</a:t>
            </a:r>
          </a:p>
        </p:txBody>
      </p:sp>
    </p:spTree>
    <p:extLst>
      <p:ext uri="{BB962C8B-B14F-4D97-AF65-F5344CB8AC3E}">
        <p14:creationId xmlns:p14="http://schemas.microsoft.com/office/powerpoint/2010/main" val="304531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BC00-B7A6-4825-AA43-883D31336384}"/>
              </a:ext>
            </a:extLst>
          </p:cNvPr>
          <p:cNvSpPr>
            <a:spLocks noGrp="1"/>
          </p:cNvSpPr>
          <p:nvPr>
            <p:ph type="title"/>
          </p:nvPr>
        </p:nvSpPr>
        <p:spPr/>
        <p:txBody>
          <a:bodyPr/>
          <a:lstStyle/>
          <a:p>
            <a:pPr algn="ctr"/>
            <a:r>
              <a:rPr lang="en-US" dirty="0"/>
              <a:t>Demands And Responses (</a:t>
            </a:r>
            <a:r>
              <a:rPr lang="en-US" dirty="0" err="1"/>
              <a:t>con’t</a:t>
            </a:r>
            <a:r>
              <a:rPr lang="en-US" dirty="0"/>
              <a:t>)</a:t>
            </a:r>
          </a:p>
        </p:txBody>
      </p:sp>
      <p:sp>
        <p:nvSpPr>
          <p:cNvPr id="3" name="Content Placeholder 2">
            <a:extLst>
              <a:ext uri="{FF2B5EF4-FFF2-40B4-BE49-F238E27FC236}">
                <a16:creationId xmlns:a16="http://schemas.microsoft.com/office/drawing/2014/main" id="{81964577-0A29-4F63-ADC1-FA90980DBE32}"/>
              </a:ext>
            </a:extLst>
          </p:cNvPr>
          <p:cNvSpPr>
            <a:spLocks noGrp="1"/>
          </p:cNvSpPr>
          <p:nvPr>
            <p:ph idx="1"/>
          </p:nvPr>
        </p:nvSpPr>
        <p:spPr/>
        <p:txBody>
          <a:bodyPr>
            <a:normAutofit/>
          </a:bodyPr>
          <a:lstStyle/>
          <a:p>
            <a:r>
              <a:rPr lang="en-US" dirty="0"/>
              <a:t>PACT patrol unit effective as initial response; need additional multi-agency team for long-term problem-solving for high-risk/high-need individuals</a:t>
            </a:r>
          </a:p>
          <a:p>
            <a:r>
              <a:rPr lang="en-US" dirty="0"/>
              <a:t>5 minute response time for Priority 1 calls</a:t>
            </a:r>
          </a:p>
          <a:p>
            <a:r>
              <a:rPr lang="en-US" dirty="0"/>
              <a:t>12% of  Priority 1 calls for service attended by a single officer; an increase from 2015</a:t>
            </a:r>
          </a:p>
          <a:p>
            <a:pPr lvl="1"/>
            <a:r>
              <a:rPr lang="en-US" dirty="0"/>
              <a:t>Indicates insufficient officers for back-up</a:t>
            </a:r>
          </a:p>
          <a:p>
            <a:pPr lvl="1"/>
            <a:r>
              <a:rPr lang="en-US" dirty="0"/>
              <a:t>Safety/liability issues/Mental health issues</a:t>
            </a:r>
          </a:p>
        </p:txBody>
      </p:sp>
    </p:spTree>
    <p:extLst>
      <p:ext uri="{BB962C8B-B14F-4D97-AF65-F5344CB8AC3E}">
        <p14:creationId xmlns:p14="http://schemas.microsoft.com/office/powerpoint/2010/main" val="6598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7690-7DC2-41FA-AC54-3B3B47FB8495}"/>
              </a:ext>
            </a:extLst>
          </p:cNvPr>
          <p:cNvSpPr>
            <a:spLocks noGrp="1"/>
          </p:cNvSpPr>
          <p:nvPr>
            <p:ph type="title"/>
          </p:nvPr>
        </p:nvSpPr>
        <p:spPr/>
        <p:txBody>
          <a:bodyPr/>
          <a:lstStyle/>
          <a:p>
            <a:pPr algn="ctr"/>
            <a:r>
              <a:rPr lang="en-US" dirty="0"/>
              <a:t>Demands And Responses (</a:t>
            </a:r>
            <a:r>
              <a:rPr lang="en-US" dirty="0" err="1"/>
              <a:t>con’t</a:t>
            </a:r>
            <a:r>
              <a:rPr lang="en-US" dirty="0"/>
              <a:t>)</a:t>
            </a:r>
          </a:p>
        </p:txBody>
      </p:sp>
      <p:sp>
        <p:nvSpPr>
          <p:cNvPr id="3" name="Content Placeholder 2">
            <a:extLst>
              <a:ext uri="{FF2B5EF4-FFF2-40B4-BE49-F238E27FC236}">
                <a16:creationId xmlns:a16="http://schemas.microsoft.com/office/drawing/2014/main" id="{84A9C8F1-A25E-4863-8FC7-547CDFE59B2E}"/>
              </a:ext>
            </a:extLst>
          </p:cNvPr>
          <p:cNvSpPr>
            <a:spLocks noGrp="1"/>
          </p:cNvSpPr>
          <p:nvPr>
            <p:ph idx="1"/>
          </p:nvPr>
        </p:nvSpPr>
        <p:spPr/>
        <p:txBody>
          <a:bodyPr/>
          <a:lstStyle/>
          <a:p>
            <a:r>
              <a:rPr lang="en-US" dirty="0"/>
              <a:t>Current patrol staffing is not in line with 1) call load; 2) file load average; or 3) comparison regions</a:t>
            </a:r>
          </a:p>
          <a:p>
            <a:r>
              <a:rPr lang="en-US" dirty="0"/>
              <a:t>Members carry an average caseload of 66 files per authorized member (patrol and investigations); comparable  municipal officers carry an average of 32 files per authorized officer</a:t>
            </a:r>
          </a:p>
        </p:txBody>
      </p:sp>
    </p:spTree>
    <p:extLst>
      <p:ext uri="{BB962C8B-B14F-4D97-AF65-F5344CB8AC3E}">
        <p14:creationId xmlns:p14="http://schemas.microsoft.com/office/powerpoint/2010/main" val="5853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E73E-F22A-400A-B033-431B7F25734A}"/>
              </a:ext>
            </a:extLst>
          </p:cNvPr>
          <p:cNvSpPr>
            <a:spLocks noGrp="1"/>
          </p:cNvSpPr>
          <p:nvPr>
            <p:ph type="title"/>
          </p:nvPr>
        </p:nvSpPr>
        <p:spPr/>
        <p:txBody>
          <a:bodyPr/>
          <a:lstStyle/>
          <a:p>
            <a:pPr algn="ctr"/>
            <a:r>
              <a:rPr lang="en-US" dirty="0"/>
              <a:t>Crime Prevention In Kelowna</a:t>
            </a:r>
          </a:p>
        </p:txBody>
      </p:sp>
      <p:sp>
        <p:nvSpPr>
          <p:cNvPr id="3" name="Content Placeholder 2">
            <a:extLst>
              <a:ext uri="{FF2B5EF4-FFF2-40B4-BE49-F238E27FC236}">
                <a16:creationId xmlns:a16="http://schemas.microsoft.com/office/drawing/2014/main" id="{CC856826-6EF3-433A-A789-E49692C84D73}"/>
              </a:ext>
            </a:extLst>
          </p:cNvPr>
          <p:cNvSpPr>
            <a:spLocks noGrp="1"/>
          </p:cNvSpPr>
          <p:nvPr>
            <p:ph idx="1"/>
          </p:nvPr>
        </p:nvSpPr>
        <p:spPr/>
        <p:txBody>
          <a:bodyPr/>
          <a:lstStyle/>
          <a:p>
            <a:r>
              <a:rPr lang="en-US" dirty="0"/>
              <a:t>Lack of a comprehensive crime prevention strategy</a:t>
            </a:r>
          </a:p>
          <a:p>
            <a:pPr lvl="1"/>
            <a:r>
              <a:rPr lang="en-US" dirty="0"/>
              <a:t>Goals and metrics for crime prevention</a:t>
            </a:r>
          </a:p>
          <a:p>
            <a:pPr lvl="1"/>
            <a:r>
              <a:rPr lang="en-US" dirty="0"/>
              <a:t>Adoption of best practice crime prevention interventions</a:t>
            </a:r>
          </a:p>
          <a:p>
            <a:pPr lvl="1"/>
            <a:r>
              <a:rPr lang="en-US" dirty="0"/>
              <a:t>How crime prevention efforts interface with other activities of the detachment and with other stakeholders</a:t>
            </a:r>
          </a:p>
          <a:p>
            <a:r>
              <a:rPr lang="en-US" dirty="0"/>
              <a:t> Ideally, crime prevention should be a component of the community safety and well-being plan and the community policing strategy</a:t>
            </a:r>
          </a:p>
        </p:txBody>
      </p:sp>
    </p:spTree>
    <p:extLst>
      <p:ext uri="{BB962C8B-B14F-4D97-AF65-F5344CB8AC3E}">
        <p14:creationId xmlns:p14="http://schemas.microsoft.com/office/powerpoint/2010/main" val="253533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14DD-5058-4FA7-A847-60B33CD40349}"/>
              </a:ext>
            </a:extLst>
          </p:cNvPr>
          <p:cNvSpPr>
            <a:spLocks noGrp="1"/>
          </p:cNvSpPr>
          <p:nvPr>
            <p:ph type="title"/>
          </p:nvPr>
        </p:nvSpPr>
        <p:spPr/>
        <p:txBody>
          <a:bodyPr/>
          <a:lstStyle/>
          <a:p>
            <a:pPr algn="ctr"/>
            <a:r>
              <a:rPr lang="en-US" dirty="0"/>
              <a:t>Crime Prevention In Kelowna (</a:t>
            </a:r>
            <a:r>
              <a:rPr lang="en-US" dirty="0" err="1"/>
              <a:t>con’t</a:t>
            </a:r>
            <a:r>
              <a:rPr lang="en-US" dirty="0"/>
              <a:t>)</a:t>
            </a:r>
          </a:p>
        </p:txBody>
      </p:sp>
      <p:sp>
        <p:nvSpPr>
          <p:cNvPr id="3" name="Content Placeholder 2">
            <a:extLst>
              <a:ext uri="{FF2B5EF4-FFF2-40B4-BE49-F238E27FC236}">
                <a16:creationId xmlns:a16="http://schemas.microsoft.com/office/drawing/2014/main" id="{DCDF55B1-5A99-4CD5-B8FC-92EBA54881D9}"/>
              </a:ext>
            </a:extLst>
          </p:cNvPr>
          <p:cNvSpPr>
            <a:spLocks noGrp="1"/>
          </p:cNvSpPr>
          <p:nvPr>
            <p:ph idx="1"/>
          </p:nvPr>
        </p:nvSpPr>
        <p:spPr/>
        <p:txBody>
          <a:bodyPr>
            <a:normAutofit/>
          </a:bodyPr>
          <a:lstStyle/>
          <a:p>
            <a:r>
              <a:rPr lang="en-US" dirty="0"/>
              <a:t>Unlike most detachments of its size, Kelowna detachment does not have an integrated crime prevention unit staffed by sworn officers and civilians</a:t>
            </a:r>
          </a:p>
          <a:p>
            <a:r>
              <a:rPr lang="en-US" dirty="0"/>
              <a:t>At present, crime prevention has little analytical support</a:t>
            </a:r>
          </a:p>
          <a:p>
            <a:r>
              <a:rPr lang="en-US" dirty="0"/>
              <a:t>Crime prevention personnel indicate that their activities are primarily reactive rather than proactive</a:t>
            </a:r>
          </a:p>
          <a:p>
            <a:r>
              <a:rPr lang="en-US" dirty="0"/>
              <a:t>As currently structured, the CPOs have a limited ability to carry out their mandate</a:t>
            </a:r>
          </a:p>
        </p:txBody>
      </p:sp>
    </p:spTree>
    <p:extLst>
      <p:ext uri="{BB962C8B-B14F-4D97-AF65-F5344CB8AC3E}">
        <p14:creationId xmlns:p14="http://schemas.microsoft.com/office/powerpoint/2010/main" val="17138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D82A-36DC-4690-BB21-F2CD6EEB49F7}"/>
              </a:ext>
            </a:extLst>
          </p:cNvPr>
          <p:cNvSpPr>
            <a:spLocks noGrp="1"/>
          </p:cNvSpPr>
          <p:nvPr>
            <p:ph type="title"/>
          </p:nvPr>
        </p:nvSpPr>
        <p:spPr/>
        <p:txBody>
          <a:bodyPr/>
          <a:lstStyle/>
          <a:p>
            <a:pPr algn="ctr"/>
            <a:r>
              <a:rPr lang="en-US" dirty="0"/>
              <a:t>Airport Security</a:t>
            </a:r>
          </a:p>
        </p:txBody>
      </p:sp>
      <p:sp>
        <p:nvSpPr>
          <p:cNvPr id="3" name="Content Placeholder 2">
            <a:extLst>
              <a:ext uri="{FF2B5EF4-FFF2-40B4-BE49-F238E27FC236}">
                <a16:creationId xmlns:a16="http://schemas.microsoft.com/office/drawing/2014/main" id="{59730338-6612-4AA5-A28D-C1487DE6DA88}"/>
              </a:ext>
            </a:extLst>
          </p:cNvPr>
          <p:cNvSpPr>
            <a:spLocks noGrp="1"/>
          </p:cNvSpPr>
          <p:nvPr>
            <p:ph idx="1"/>
          </p:nvPr>
        </p:nvSpPr>
        <p:spPr/>
        <p:txBody>
          <a:bodyPr/>
          <a:lstStyle/>
          <a:p>
            <a:r>
              <a:rPr lang="en-US" i="1" dirty="0"/>
              <a:t>“Aviation security- security of aircraft, airports and all elements of the aviation sector-is a key component of Canadian national security”</a:t>
            </a:r>
            <a:r>
              <a:rPr lang="en-US" dirty="0"/>
              <a:t> (Federal Minister of Transport, 2006)</a:t>
            </a:r>
          </a:p>
          <a:p>
            <a:r>
              <a:rPr lang="en-US" dirty="0"/>
              <a:t>Exponential increase in passenger/aircraft traffic</a:t>
            </a:r>
          </a:p>
          <a:p>
            <a:r>
              <a:rPr lang="en-US" dirty="0"/>
              <a:t>10</a:t>
            </a:r>
            <a:r>
              <a:rPr lang="en-US" baseline="30000" dirty="0"/>
              <a:t>th</a:t>
            </a:r>
            <a:r>
              <a:rPr lang="en-US" dirty="0"/>
              <a:t> busiest airport in Canada</a:t>
            </a:r>
          </a:p>
          <a:p>
            <a:r>
              <a:rPr lang="en-US" dirty="0"/>
              <a:t>Under-policed: currently one officer, 8-hour shift, M-F</a:t>
            </a:r>
          </a:p>
          <a:p>
            <a:pPr lvl="1"/>
            <a:r>
              <a:rPr lang="en-US" dirty="0"/>
              <a:t>A security issue</a:t>
            </a:r>
          </a:p>
        </p:txBody>
      </p:sp>
    </p:spTree>
    <p:extLst>
      <p:ext uri="{BB962C8B-B14F-4D97-AF65-F5344CB8AC3E}">
        <p14:creationId xmlns:p14="http://schemas.microsoft.com/office/powerpoint/2010/main" val="326122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C2DE-3767-1B49-BA57-07DF30D13590}"/>
              </a:ext>
            </a:extLst>
          </p:cNvPr>
          <p:cNvSpPr>
            <a:spLocks noGrp="1"/>
          </p:cNvSpPr>
          <p:nvPr>
            <p:ph type="title"/>
          </p:nvPr>
        </p:nvSpPr>
        <p:spPr/>
        <p:txBody>
          <a:bodyPr/>
          <a:lstStyle/>
          <a:p>
            <a:r>
              <a:rPr lang="en-US" dirty="0"/>
              <a:t>Objectives of an Operational Review</a:t>
            </a:r>
          </a:p>
        </p:txBody>
      </p:sp>
      <p:sp>
        <p:nvSpPr>
          <p:cNvPr id="3" name="Content Placeholder 2">
            <a:extLst>
              <a:ext uri="{FF2B5EF4-FFF2-40B4-BE49-F238E27FC236}">
                <a16:creationId xmlns:a16="http://schemas.microsoft.com/office/drawing/2014/main" id="{9AD221F0-FF15-3E42-9DFF-45EA2148E65A}"/>
              </a:ext>
            </a:extLst>
          </p:cNvPr>
          <p:cNvSpPr>
            <a:spLocks noGrp="1"/>
          </p:cNvSpPr>
          <p:nvPr>
            <p:ph idx="1"/>
          </p:nvPr>
        </p:nvSpPr>
        <p:spPr/>
        <p:txBody>
          <a:bodyPr/>
          <a:lstStyle/>
          <a:p>
            <a:r>
              <a:rPr lang="en-CA" dirty="0"/>
              <a:t>Identify</a:t>
            </a:r>
          </a:p>
          <a:p>
            <a:pPr lvl="1"/>
            <a:r>
              <a:rPr lang="en-CA" dirty="0"/>
              <a:t>Mandates (purpose, goals and objectives)</a:t>
            </a:r>
          </a:p>
          <a:p>
            <a:pPr lvl="1"/>
            <a:r>
              <a:rPr lang="en-CA" dirty="0"/>
              <a:t>Resources </a:t>
            </a:r>
          </a:p>
          <a:p>
            <a:pPr lvl="1"/>
            <a:r>
              <a:rPr lang="en-CA" dirty="0"/>
              <a:t>Structure</a:t>
            </a:r>
          </a:p>
          <a:p>
            <a:pPr lvl="1"/>
            <a:r>
              <a:rPr lang="en-CA" dirty="0"/>
              <a:t>Work (tasks and flow)</a:t>
            </a:r>
          </a:p>
          <a:p>
            <a:pPr lvl="1"/>
            <a:r>
              <a:rPr lang="en-CA" dirty="0"/>
              <a:t>Internal processes (i.e. work allocation, performance management and reporting)</a:t>
            </a:r>
          </a:p>
          <a:p>
            <a:pPr lvl="1"/>
            <a:r>
              <a:rPr lang="en-CA" dirty="0"/>
              <a:t>Partnerships/potential partnerships</a:t>
            </a:r>
          </a:p>
        </p:txBody>
      </p:sp>
    </p:spTree>
    <p:extLst>
      <p:ext uri="{BB962C8B-B14F-4D97-AF65-F5344CB8AC3E}">
        <p14:creationId xmlns:p14="http://schemas.microsoft.com/office/powerpoint/2010/main" val="17572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419F-CE19-4A73-ADA5-793680940B9C}"/>
              </a:ext>
            </a:extLst>
          </p:cNvPr>
          <p:cNvSpPr>
            <a:spLocks noGrp="1"/>
          </p:cNvSpPr>
          <p:nvPr>
            <p:ph type="title"/>
          </p:nvPr>
        </p:nvSpPr>
        <p:spPr/>
        <p:txBody>
          <a:bodyPr/>
          <a:lstStyle/>
          <a:p>
            <a:pPr algn="ctr"/>
            <a:r>
              <a:rPr lang="en-US" dirty="0"/>
              <a:t>The School Resource Officer (SRO) Program</a:t>
            </a:r>
          </a:p>
        </p:txBody>
      </p:sp>
      <p:sp>
        <p:nvSpPr>
          <p:cNvPr id="3" name="Content Placeholder 2">
            <a:extLst>
              <a:ext uri="{FF2B5EF4-FFF2-40B4-BE49-F238E27FC236}">
                <a16:creationId xmlns:a16="http://schemas.microsoft.com/office/drawing/2014/main" id="{D494F61D-1F50-46B2-8508-7C46F48C0904}"/>
              </a:ext>
            </a:extLst>
          </p:cNvPr>
          <p:cNvSpPr>
            <a:spLocks noGrp="1"/>
          </p:cNvSpPr>
          <p:nvPr>
            <p:ph idx="1"/>
          </p:nvPr>
        </p:nvSpPr>
        <p:spPr/>
        <p:txBody>
          <a:bodyPr/>
          <a:lstStyle/>
          <a:p>
            <a:r>
              <a:rPr lang="en-US" dirty="0"/>
              <a:t>SRO programs, if properly implemented, can be highly successful and provide a good ROI (c.f. Peel Regional Police)</a:t>
            </a:r>
          </a:p>
          <a:p>
            <a:r>
              <a:rPr lang="en-US" dirty="0"/>
              <a:t>5</a:t>
            </a:r>
            <a:r>
              <a:rPr lang="en-US" baseline="30000" dirty="0"/>
              <a:t>th</a:t>
            </a:r>
            <a:r>
              <a:rPr lang="en-US" dirty="0"/>
              <a:t> largest school district in BC</a:t>
            </a:r>
          </a:p>
          <a:p>
            <a:r>
              <a:rPr lang="en-US" dirty="0"/>
              <a:t>Currently 3 SROs, each with as many as 18 schools </a:t>
            </a:r>
          </a:p>
          <a:p>
            <a:r>
              <a:rPr lang="en-US" dirty="0"/>
              <a:t>Delta (BC) PD SRO program good comparable/ best practice model; SRO officers’ tenure 3-5 years</a:t>
            </a:r>
          </a:p>
          <a:p>
            <a:pPr lvl="1"/>
            <a:r>
              <a:rPr lang="en-US" dirty="0"/>
              <a:t>Delta: 1 SRO per high school; 1 SRO for elementary; patrol officer “adopt a school” program</a:t>
            </a:r>
          </a:p>
        </p:txBody>
      </p:sp>
    </p:spTree>
    <p:extLst>
      <p:ext uri="{BB962C8B-B14F-4D97-AF65-F5344CB8AC3E}">
        <p14:creationId xmlns:p14="http://schemas.microsoft.com/office/powerpoint/2010/main" val="137631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BCC0-7E38-45F3-8AF0-2F8FF00352E0}"/>
              </a:ext>
            </a:extLst>
          </p:cNvPr>
          <p:cNvSpPr>
            <a:spLocks noGrp="1"/>
          </p:cNvSpPr>
          <p:nvPr>
            <p:ph type="title"/>
          </p:nvPr>
        </p:nvSpPr>
        <p:spPr/>
        <p:txBody>
          <a:bodyPr>
            <a:normAutofit/>
          </a:bodyPr>
          <a:lstStyle/>
          <a:p>
            <a:pPr algn="ctr"/>
            <a:r>
              <a:rPr lang="en-US" dirty="0"/>
              <a:t>Perceptions Of Community Stakeholders –</a:t>
            </a:r>
            <a:br>
              <a:rPr lang="en-US" dirty="0"/>
            </a:br>
            <a:r>
              <a:rPr lang="en-US" dirty="0"/>
              <a:t>Chamber Of Commerce</a:t>
            </a:r>
          </a:p>
        </p:txBody>
      </p:sp>
      <p:sp>
        <p:nvSpPr>
          <p:cNvPr id="3" name="Content Placeholder 2">
            <a:extLst>
              <a:ext uri="{FF2B5EF4-FFF2-40B4-BE49-F238E27FC236}">
                <a16:creationId xmlns:a16="http://schemas.microsoft.com/office/drawing/2014/main" id="{7DC79C4E-F15D-430D-8E17-296318C8170F}"/>
              </a:ext>
            </a:extLst>
          </p:cNvPr>
          <p:cNvSpPr>
            <a:spLocks noGrp="1"/>
          </p:cNvSpPr>
          <p:nvPr>
            <p:ph idx="1"/>
          </p:nvPr>
        </p:nvSpPr>
        <p:spPr/>
        <p:txBody>
          <a:bodyPr/>
          <a:lstStyle/>
          <a:p>
            <a:r>
              <a:rPr lang="en-US" dirty="0"/>
              <a:t>Concerns over safety/security in downtown/growing street disorder</a:t>
            </a:r>
          </a:p>
          <a:p>
            <a:r>
              <a:rPr lang="en-US" dirty="0"/>
              <a:t>Lack of transparency from service providers (BC Housing, BC Health, RCMP) about solutions to concerns </a:t>
            </a:r>
          </a:p>
          <a:p>
            <a:r>
              <a:rPr lang="en-US" dirty="0"/>
              <a:t>Concern with lack of treatment beds</a:t>
            </a:r>
          </a:p>
          <a:p>
            <a:r>
              <a:rPr lang="en-US" dirty="0"/>
              <a:t>City downloading core municipal services onto business improvement associations</a:t>
            </a:r>
          </a:p>
        </p:txBody>
      </p:sp>
    </p:spTree>
    <p:extLst>
      <p:ext uri="{BB962C8B-B14F-4D97-AF65-F5344CB8AC3E}">
        <p14:creationId xmlns:p14="http://schemas.microsoft.com/office/powerpoint/2010/main" val="296692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B1A0-7954-4534-B9D9-EA8EEB4DE770}"/>
              </a:ext>
            </a:extLst>
          </p:cNvPr>
          <p:cNvSpPr>
            <a:spLocks noGrp="1"/>
          </p:cNvSpPr>
          <p:nvPr>
            <p:ph type="title"/>
          </p:nvPr>
        </p:nvSpPr>
        <p:spPr/>
        <p:txBody>
          <a:bodyPr>
            <a:normAutofit/>
          </a:bodyPr>
          <a:lstStyle/>
          <a:p>
            <a:pPr algn="ctr"/>
            <a:r>
              <a:rPr lang="en-US" dirty="0"/>
              <a:t>Perceptions Of Community Stakeholders – Journey Home Society</a:t>
            </a:r>
          </a:p>
        </p:txBody>
      </p:sp>
      <p:sp>
        <p:nvSpPr>
          <p:cNvPr id="3" name="Content Placeholder 2">
            <a:extLst>
              <a:ext uri="{FF2B5EF4-FFF2-40B4-BE49-F238E27FC236}">
                <a16:creationId xmlns:a16="http://schemas.microsoft.com/office/drawing/2014/main" id="{6E19EC5D-7143-4548-829A-E88255B06448}"/>
              </a:ext>
            </a:extLst>
          </p:cNvPr>
          <p:cNvSpPr>
            <a:spLocks noGrp="1"/>
          </p:cNvSpPr>
          <p:nvPr>
            <p:ph idx="1"/>
          </p:nvPr>
        </p:nvSpPr>
        <p:spPr/>
        <p:txBody>
          <a:bodyPr/>
          <a:lstStyle/>
          <a:p>
            <a:r>
              <a:rPr lang="en-US" dirty="0"/>
              <a:t>RCMP doing important work with challenging and at-risk population</a:t>
            </a:r>
          </a:p>
          <a:p>
            <a:r>
              <a:rPr lang="en-US" dirty="0"/>
              <a:t>DTEU has been “fantastic”</a:t>
            </a:r>
          </a:p>
          <a:p>
            <a:r>
              <a:rPr lang="en-US" dirty="0"/>
              <a:t>Need investment in mental health/addiction services</a:t>
            </a:r>
          </a:p>
          <a:p>
            <a:r>
              <a:rPr lang="en-US" dirty="0"/>
              <a:t>High risk/high need population needs more than supportive housing</a:t>
            </a:r>
          </a:p>
        </p:txBody>
      </p:sp>
    </p:spTree>
    <p:extLst>
      <p:ext uri="{BB962C8B-B14F-4D97-AF65-F5344CB8AC3E}">
        <p14:creationId xmlns:p14="http://schemas.microsoft.com/office/powerpoint/2010/main" val="324760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23CE-7BE2-4844-9C74-7E564E35D273}"/>
              </a:ext>
            </a:extLst>
          </p:cNvPr>
          <p:cNvSpPr>
            <a:spLocks noGrp="1"/>
          </p:cNvSpPr>
          <p:nvPr>
            <p:ph type="title"/>
          </p:nvPr>
        </p:nvSpPr>
        <p:spPr/>
        <p:txBody>
          <a:bodyPr/>
          <a:lstStyle/>
          <a:p>
            <a:pPr algn="ctr"/>
            <a:r>
              <a:rPr lang="en-US" dirty="0"/>
              <a:t>Triaging Calls For Service</a:t>
            </a:r>
          </a:p>
        </p:txBody>
      </p:sp>
      <p:sp>
        <p:nvSpPr>
          <p:cNvPr id="3" name="Content Placeholder 2">
            <a:extLst>
              <a:ext uri="{FF2B5EF4-FFF2-40B4-BE49-F238E27FC236}">
                <a16:creationId xmlns:a16="http://schemas.microsoft.com/office/drawing/2014/main" id="{86F9A24F-21B4-4405-8512-8C4649FC2654}"/>
              </a:ext>
            </a:extLst>
          </p:cNvPr>
          <p:cNvSpPr>
            <a:spLocks noGrp="1"/>
          </p:cNvSpPr>
          <p:nvPr>
            <p:ph idx="1"/>
          </p:nvPr>
        </p:nvSpPr>
        <p:spPr/>
        <p:txBody>
          <a:bodyPr/>
          <a:lstStyle/>
          <a:p>
            <a:r>
              <a:rPr lang="en-US" dirty="0"/>
              <a:t>Little triaging of calls for service</a:t>
            </a:r>
          </a:p>
          <a:p>
            <a:r>
              <a:rPr lang="en-US" dirty="0"/>
              <a:t>Officers are responding to a large number of Priority 3 and Priority 4 calls</a:t>
            </a:r>
          </a:p>
          <a:p>
            <a:pPr lvl="1"/>
            <a:r>
              <a:rPr lang="en-US" dirty="0"/>
              <a:t>Reduces their proactive time and ability to investigate more serious crimes</a:t>
            </a:r>
          </a:p>
          <a:p>
            <a:r>
              <a:rPr lang="en-US" dirty="0"/>
              <a:t>Potential for tiered policing/Telephone Response Team/Community Safety Officers </a:t>
            </a:r>
          </a:p>
        </p:txBody>
      </p:sp>
    </p:spTree>
    <p:extLst>
      <p:ext uri="{BB962C8B-B14F-4D97-AF65-F5344CB8AC3E}">
        <p14:creationId xmlns:p14="http://schemas.microsoft.com/office/powerpoint/2010/main" val="389685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D37F-44FE-4629-9A08-F22A5EC1EAFC}"/>
              </a:ext>
            </a:extLst>
          </p:cNvPr>
          <p:cNvSpPr>
            <a:spLocks noGrp="1"/>
          </p:cNvSpPr>
          <p:nvPr>
            <p:ph type="title"/>
          </p:nvPr>
        </p:nvSpPr>
        <p:spPr/>
        <p:txBody>
          <a:bodyPr/>
          <a:lstStyle/>
          <a:p>
            <a:pPr algn="ctr"/>
            <a:r>
              <a:rPr lang="en-US" dirty="0"/>
              <a:t>General Duty Members</a:t>
            </a:r>
          </a:p>
        </p:txBody>
      </p:sp>
      <p:sp>
        <p:nvSpPr>
          <p:cNvPr id="3" name="Content Placeholder 2">
            <a:extLst>
              <a:ext uri="{FF2B5EF4-FFF2-40B4-BE49-F238E27FC236}">
                <a16:creationId xmlns:a16="http://schemas.microsoft.com/office/drawing/2014/main" id="{F370F239-B802-4EA1-9376-A27A9613C521}"/>
              </a:ext>
            </a:extLst>
          </p:cNvPr>
          <p:cNvSpPr>
            <a:spLocks noGrp="1"/>
          </p:cNvSpPr>
          <p:nvPr>
            <p:ph idx="1"/>
          </p:nvPr>
        </p:nvSpPr>
        <p:spPr/>
        <p:txBody>
          <a:bodyPr>
            <a:normAutofit/>
          </a:bodyPr>
          <a:lstStyle/>
          <a:p>
            <a:r>
              <a:rPr lang="en-US" dirty="0"/>
              <a:t>Under-staffing of patrol is having a significant impact on the ability of the detachment to respond effectively to demands for service</a:t>
            </a:r>
          </a:p>
          <a:p>
            <a:pPr lvl="1"/>
            <a:r>
              <a:rPr lang="en-US" dirty="0"/>
              <a:t>Ongoing difficulties meeting shift minimums</a:t>
            </a:r>
          </a:p>
          <a:p>
            <a:pPr lvl="1"/>
            <a:r>
              <a:rPr lang="en-US" dirty="0"/>
              <a:t>Officers turning down overtime </a:t>
            </a:r>
          </a:p>
          <a:p>
            <a:pPr lvl="1"/>
            <a:r>
              <a:rPr lang="en-US" dirty="0"/>
              <a:t>Places the officers at risk of mental health issues</a:t>
            </a:r>
          </a:p>
          <a:p>
            <a:r>
              <a:rPr lang="en-US" dirty="0"/>
              <a:t>GD officers are carrying up to 45 files, some of which are ICE files and Frauds over $100k</a:t>
            </a:r>
          </a:p>
          <a:p>
            <a:pPr lvl="1"/>
            <a:r>
              <a:rPr lang="en-US" dirty="0"/>
              <a:t>Far more than their comparative counterparts</a:t>
            </a:r>
          </a:p>
          <a:p>
            <a:r>
              <a:rPr lang="en-US" dirty="0"/>
              <a:t>Officers have very little proactive time and are in danger of becoming call-takers </a:t>
            </a:r>
          </a:p>
          <a:p>
            <a:pPr lvl="1"/>
            <a:endParaRPr lang="en-US" dirty="0"/>
          </a:p>
        </p:txBody>
      </p:sp>
    </p:spTree>
    <p:extLst>
      <p:ext uri="{BB962C8B-B14F-4D97-AF65-F5344CB8AC3E}">
        <p14:creationId xmlns:p14="http://schemas.microsoft.com/office/powerpoint/2010/main" val="75408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C8DF-8A81-4F81-8FD2-1245BC2D9139}"/>
              </a:ext>
            </a:extLst>
          </p:cNvPr>
          <p:cNvSpPr>
            <a:spLocks noGrp="1"/>
          </p:cNvSpPr>
          <p:nvPr>
            <p:ph type="title"/>
          </p:nvPr>
        </p:nvSpPr>
        <p:spPr/>
        <p:txBody>
          <a:bodyPr/>
          <a:lstStyle/>
          <a:p>
            <a:pPr algn="ctr"/>
            <a:r>
              <a:rPr lang="en-US" dirty="0"/>
              <a:t>The investigators</a:t>
            </a:r>
          </a:p>
        </p:txBody>
      </p:sp>
      <p:sp>
        <p:nvSpPr>
          <p:cNvPr id="3" name="Content Placeholder 2">
            <a:extLst>
              <a:ext uri="{FF2B5EF4-FFF2-40B4-BE49-F238E27FC236}">
                <a16:creationId xmlns:a16="http://schemas.microsoft.com/office/drawing/2014/main" id="{0030A24A-6EC9-4D33-8D96-C44D343C27A1}"/>
              </a:ext>
            </a:extLst>
          </p:cNvPr>
          <p:cNvSpPr>
            <a:spLocks noGrp="1"/>
          </p:cNvSpPr>
          <p:nvPr>
            <p:ph idx="1"/>
          </p:nvPr>
        </p:nvSpPr>
        <p:spPr/>
        <p:txBody>
          <a:bodyPr/>
          <a:lstStyle/>
          <a:p>
            <a:r>
              <a:rPr lang="en-US" dirty="0"/>
              <a:t>There has been an increase in complexity and resource demands of the files </a:t>
            </a:r>
          </a:p>
          <a:p>
            <a:pPr lvl="1"/>
            <a:r>
              <a:rPr lang="en-US" dirty="0"/>
              <a:t>Compounded by an inability to backfill positions when a member is away on maternity leave or for other purposes </a:t>
            </a:r>
          </a:p>
          <a:p>
            <a:r>
              <a:rPr lang="en-US" dirty="0"/>
              <a:t>The caseload is increasing and the specialized units in the detachment are unable to take every file</a:t>
            </a:r>
          </a:p>
          <a:p>
            <a:pPr lvl="1"/>
            <a:r>
              <a:rPr lang="en-US" dirty="0"/>
              <a:t> This results in files being passed down to GD patrol officers. </a:t>
            </a:r>
          </a:p>
          <a:p>
            <a:r>
              <a:rPr lang="en-US" dirty="0"/>
              <a:t>Important areas not given attention, e.g. child pornography</a:t>
            </a:r>
          </a:p>
          <a:p>
            <a:r>
              <a:rPr lang="en-US" dirty="0"/>
              <a:t>Limited ability to work cold cases</a:t>
            </a:r>
          </a:p>
          <a:p>
            <a:r>
              <a:rPr lang="en-US" dirty="0"/>
              <a:t>Investigations impacted by the </a:t>
            </a:r>
            <a:r>
              <a:rPr lang="en-US" i="1" dirty="0"/>
              <a:t>Jordan</a:t>
            </a:r>
            <a:r>
              <a:rPr lang="en-US" dirty="0"/>
              <a:t> decision; disclosure</a:t>
            </a:r>
          </a:p>
        </p:txBody>
      </p:sp>
    </p:spTree>
    <p:extLst>
      <p:ext uri="{BB962C8B-B14F-4D97-AF65-F5344CB8AC3E}">
        <p14:creationId xmlns:p14="http://schemas.microsoft.com/office/powerpoint/2010/main" val="193594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9FDA4-6920-438B-AC70-15215A91F6B6}"/>
              </a:ext>
            </a:extLst>
          </p:cNvPr>
          <p:cNvSpPr>
            <a:spLocks noGrp="1"/>
          </p:cNvSpPr>
          <p:nvPr>
            <p:ph type="title"/>
          </p:nvPr>
        </p:nvSpPr>
        <p:spPr/>
        <p:txBody>
          <a:bodyPr/>
          <a:lstStyle/>
          <a:p>
            <a:pPr algn="ctr"/>
            <a:r>
              <a:rPr lang="en-US" dirty="0"/>
              <a:t>The By-law Officers</a:t>
            </a:r>
          </a:p>
        </p:txBody>
      </p:sp>
      <p:sp>
        <p:nvSpPr>
          <p:cNvPr id="3" name="Content Placeholder 2">
            <a:extLst>
              <a:ext uri="{FF2B5EF4-FFF2-40B4-BE49-F238E27FC236}">
                <a16:creationId xmlns:a16="http://schemas.microsoft.com/office/drawing/2014/main" id="{E121AF30-C152-4F79-A1EA-B95F13EDB5EE}"/>
              </a:ext>
            </a:extLst>
          </p:cNvPr>
          <p:cNvSpPr>
            <a:spLocks noGrp="1"/>
          </p:cNvSpPr>
          <p:nvPr>
            <p:ph idx="1"/>
          </p:nvPr>
        </p:nvSpPr>
        <p:spPr/>
        <p:txBody>
          <a:bodyPr/>
          <a:lstStyle/>
          <a:p>
            <a:r>
              <a:rPr lang="en-US" dirty="0"/>
              <a:t>Provide an order maintenance presence in the downtown core</a:t>
            </a:r>
          </a:p>
          <a:p>
            <a:r>
              <a:rPr lang="en-US" dirty="0"/>
              <a:t>Can be a valuable component of tiered policing</a:t>
            </a:r>
          </a:p>
          <a:p>
            <a:r>
              <a:rPr lang="en-US" dirty="0"/>
              <a:t>Important to set strict parameters on activities/authorities</a:t>
            </a:r>
          </a:p>
          <a:p>
            <a:pPr lvl="1"/>
            <a:r>
              <a:rPr lang="en-US" dirty="0"/>
              <a:t>Issues of public safety and municipal liability </a:t>
            </a:r>
          </a:p>
          <a:p>
            <a:pPr lvl="1"/>
            <a:r>
              <a:rPr lang="en-US" dirty="0"/>
              <a:t>Guard against “mission creep”</a:t>
            </a:r>
          </a:p>
          <a:p>
            <a:r>
              <a:rPr lang="en-US" dirty="0"/>
              <a:t>Training/supervision/interface issues</a:t>
            </a:r>
          </a:p>
        </p:txBody>
      </p:sp>
    </p:spTree>
    <p:extLst>
      <p:ext uri="{BB962C8B-B14F-4D97-AF65-F5344CB8AC3E}">
        <p14:creationId xmlns:p14="http://schemas.microsoft.com/office/powerpoint/2010/main" val="194638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3F36-802F-4181-A699-483019D16594}"/>
              </a:ext>
            </a:extLst>
          </p:cNvPr>
          <p:cNvSpPr>
            <a:spLocks noGrp="1"/>
          </p:cNvSpPr>
          <p:nvPr>
            <p:ph type="title"/>
          </p:nvPr>
        </p:nvSpPr>
        <p:spPr/>
        <p:txBody>
          <a:bodyPr/>
          <a:lstStyle/>
          <a:p>
            <a:pPr algn="ctr"/>
            <a:r>
              <a:rPr lang="en-US" dirty="0"/>
              <a:t>Analytics</a:t>
            </a:r>
          </a:p>
        </p:txBody>
      </p:sp>
      <p:sp>
        <p:nvSpPr>
          <p:cNvPr id="3" name="Content Placeholder 2">
            <a:extLst>
              <a:ext uri="{FF2B5EF4-FFF2-40B4-BE49-F238E27FC236}">
                <a16:creationId xmlns:a16="http://schemas.microsoft.com/office/drawing/2014/main" id="{ED9EDCE0-4FA9-4490-ABD1-5417F24A3AF0}"/>
              </a:ext>
            </a:extLst>
          </p:cNvPr>
          <p:cNvSpPr>
            <a:spLocks noGrp="1"/>
          </p:cNvSpPr>
          <p:nvPr>
            <p:ph idx="1"/>
          </p:nvPr>
        </p:nvSpPr>
        <p:spPr/>
        <p:txBody>
          <a:bodyPr/>
          <a:lstStyle/>
          <a:p>
            <a:r>
              <a:rPr lang="en-US" dirty="0"/>
              <a:t>The workload of the analytics unit is not sustainable</a:t>
            </a:r>
          </a:p>
          <a:p>
            <a:r>
              <a:rPr lang="en-US" dirty="0"/>
              <a:t>Insufficient capacity to support patrol, investigations, crime prevention, business analysis</a:t>
            </a:r>
          </a:p>
          <a:p>
            <a:r>
              <a:rPr lang="en-US" dirty="0"/>
              <a:t>Limited capacity for intelligence-led policing and problem-solving analytics, e.g. problem premises; chronic offenders; predictive policing</a:t>
            </a:r>
          </a:p>
          <a:p>
            <a:endParaRPr lang="en-US" dirty="0"/>
          </a:p>
          <a:p>
            <a:endParaRPr lang="en-US" dirty="0"/>
          </a:p>
        </p:txBody>
      </p:sp>
    </p:spTree>
    <p:extLst>
      <p:ext uri="{BB962C8B-B14F-4D97-AF65-F5344CB8AC3E}">
        <p14:creationId xmlns:p14="http://schemas.microsoft.com/office/powerpoint/2010/main" val="200179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6A3A-17EA-4A91-A35B-ED70818BB30C}"/>
              </a:ext>
            </a:extLst>
          </p:cNvPr>
          <p:cNvSpPr>
            <a:spLocks noGrp="1"/>
          </p:cNvSpPr>
          <p:nvPr>
            <p:ph type="title"/>
          </p:nvPr>
        </p:nvSpPr>
        <p:spPr/>
        <p:txBody>
          <a:bodyPr/>
          <a:lstStyle/>
          <a:p>
            <a:pPr algn="ctr"/>
            <a:r>
              <a:rPr lang="en-US" dirty="0"/>
              <a:t>Civilian Municipal Employees</a:t>
            </a:r>
          </a:p>
        </p:txBody>
      </p:sp>
      <p:sp>
        <p:nvSpPr>
          <p:cNvPr id="3" name="Content Placeholder 2">
            <a:extLst>
              <a:ext uri="{FF2B5EF4-FFF2-40B4-BE49-F238E27FC236}">
                <a16:creationId xmlns:a16="http://schemas.microsoft.com/office/drawing/2014/main" id="{01F695D4-DB93-4DE0-B626-45EAF35443E4}"/>
              </a:ext>
            </a:extLst>
          </p:cNvPr>
          <p:cNvSpPr>
            <a:spLocks noGrp="1"/>
          </p:cNvSpPr>
          <p:nvPr>
            <p:ph idx="1"/>
          </p:nvPr>
        </p:nvSpPr>
        <p:spPr/>
        <p:txBody>
          <a:bodyPr/>
          <a:lstStyle/>
          <a:p>
            <a:endParaRPr lang="en-US" dirty="0"/>
          </a:p>
          <a:p>
            <a:r>
              <a:rPr lang="en-US" dirty="0"/>
              <a:t>Lack of capacity in critical areas, e.g. disclosure, transcription, exhibits</a:t>
            </a:r>
          </a:p>
          <a:p>
            <a:r>
              <a:rPr lang="en-US" dirty="0"/>
              <a:t>Staff are overloaded with work</a:t>
            </a:r>
          </a:p>
          <a:p>
            <a:pPr lvl="1"/>
            <a:r>
              <a:rPr lang="en-US" dirty="0"/>
              <a:t>Often come into the detachment on evenings, holidays, and weekends. </a:t>
            </a:r>
          </a:p>
          <a:p>
            <a:pPr lvl="1"/>
            <a:r>
              <a:rPr lang="en-US" dirty="0"/>
              <a:t>High stress levels and at risk of mental health issues</a:t>
            </a:r>
          </a:p>
          <a:p>
            <a:r>
              <a:rPr lang="en-US" dirty="0"/>
              <a:t>Need “floaters” (rovers) rather than casuals</a:t>
            </a:r>
          </a:p>
          <a:p>
            <a:r>
              <a:rPr lang="en-US" dirty="0"/>
              <a:t>Need to conduct a job evaluation survey </a:t>
            </a:r>
          </a:p>
        </p:txBody>
      </p:sp>
    </p:spTree>
    <p:extLst>
      <p:ext uri="{BB962C8B-B14F-4D97-AF65-F5344CB8AC3E}">
        <p14:creationId xmlns:p14="http://schemas.microsoft.com/office/powerpoint/2010/main" val="387667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2EAA-DFD2-4AE2-B5D2-92C4A513780B}"/>
              </a:ext>
            </a:extLst>
          </p:cNvPr>
          <p:cNvSpPr>
            <a:spLocks noGrp="1"/>
          </p:cNvSpPr>
          <p:nvPr>
            <p:ph type="title"/>
          </p:nvPr>
        </p:nvSpPr>
        <p:spPr/>
        <p:txBody>
          <a:bodyPr/>
          <a:lstStyle/>
          <a:p>
            <a:pPr algn="ctr"/>
            <a:r>
              <a:rPr lang="en-US" dirty="0"/>
              <a:t>Tiered Policing: The Promise And The Peril</a:t>
            </a:r>
          </a:p>
        </p:txBody>
      </p:sp>
      <p:sp>
        <p:nvSpPr>
          <p:cNvPr id="3" name="Content Placeholder 2">
            <a:extLst>
              <a:ext uri="{FF2B5EF4-FFF2-40B4-BE49-F238E27FC236}">
                <a16:creationId xmlns:a16="http://schemas.microsoft.com/office/drawing/2014/main" id="{A8F999CF-A37D-4DC4-A599-216C90A9A584}"/>
              </a:ext>
            </a:extLst>
          </p:cNvPr>
          <p:cNvSpPr>
            <a:spLocks noGrp="1"/>
          </p:cNvSpPr>
          <p:nvPr>
            <p:ph idx="1"/>
          </p:nvPr>
        </p:nvSpPr>
        <p:spPr/>
        <p:txBody>
          <a:bodyPr/>
          <a:lstStyle/>
          <a:p>
            <a:r>
              <a:rPr lang="en-US" dirty="0"/>
              <a:t>Tiered policing is a key feature of best practice policing</a:t>
            </a:r>
          </a:p>
          <a:p>
            <a:r>
              <a:rPr lang="en-US" dirty="0"/>
              <a:t>Must be carefully designed to avoid “mission creep” and liabilities</a:t>
            </a:r>
          </a:p>
          <a:p>
            <a:r>
              <a:rPr lang="en-US" dirty="0"/>
              <a:t>Must be a component of an overall community policing/engagement strategy</a:t>
            </a:r>
          </a:p>
          <a:p>
            <a:r>
              <a:rPr lang="en-US" dirty="0"/>
              <a:t>Can involve private security, DT Ambassadors, By-Law officers, community safety personnel, and sworn members</a:t>
            </a:r>
          </a:p>
        </p:txBody>
      </p:sp>
    </p:spTree>
    <p:extLst>
      <p:ext uri="{BB962C8B-B14F-4D97-AF65-F5344CB8AC3E}">
        <p14:creationId xmlns:p14="http://schemas.microsoft.com/office/powerpoint/2010/main" val="176735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48E2-F87F-0949-A340-DC510FB2E500}"/>
              </a:ext>
            </a:extLst>
          </p:cNvPr>
          <p:cNvSpPr>
            <a:spLocks noGrp="1"/>
          </p:cNvSpPr>
          <p:nvPr>
            <p:ph type="title"/>
          </p:nvPr>
        </p:nvSpPr>
        <p:spPr/>
        <p:txBody>
          <a:bodyPr/>
          <a:lstStyle/>
          <a:p>
            <a:r>
              <a:rPr lang="en-US"/>
              <a:t>Review Focus</a:t>
            </a:r>
            <a:endParaRPr lang="en-US" dirty="0"/>
          </a:p>
        </p:txBody>
      </p:sp>
      <p:graphicFrame>
        <p:nvGraphicFramePr>
          <p:cNvPr id="7" name="Content Placeholder 2">
            <a:extLst>
              <a:ext uri="{FF2B5EF4-FFF2-40B4-BE49-F238E27FC236}">
                <a16:creationId xmlns:a16="http://schemas.microsoft.com/office/drawing/2014/main" id="{BA667B3F-7B78-4484-BC64-F2B3814BD73C}"/>
              </a:ext>
            </a:extLst>
          </p:cNvPr>
          <p:cNvGraphicFramePr>
            <a:graphicFrameLocks noGrp="1"/>
          </p:cNvGraphicFramePr>
          <p:nvPr>
            <p:ph idx="1"/>
            <p:extLst>
              <p:ext uri="{D42A27DB-BD31-4B8C-83A1-F6EECF244321}">
                <p14:modId xmlns:p14="http://schemas.microsoft.com/office/powerpoint/2010/main" val="428299995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75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B80D-1D94-4111-A85F-8311AAB2A069}"/>
              </a:ext>
            </a:extLst>
          </p:cNvPr>
          <p:cNvSpPr>
            <a:spLocks noGrp="1"/>
          </p:cNvSpPr>
          <p:nvPr>
            <p:ph type="title"/>
          </p:nvPr>
        </p:nvSpPr>
        <p:spPr/>
        <p:txBody>
          <a:bodyPr/>
          <a:lstStyle/>
          <a:p>
            <a:pPr algn="ctr"/>
            <a:r>
              <a:rPr lang="en-US" dirty="0"/>
              <a:t>Preliminary Workload Statistics</a:t>
            </a:r>
          </a:p>
        </p:txBody>
      </p:sp>
      <p:sp>
        <p:nvSpPr>
          <p:cNvPr id="3" name="Text Placeholder 2">
            <a:extLst>
              <a:ext uri="{FF2B5EF4-FFF2-40B4-BE49-F238E27FC236}">
                <a16:creationId xmlns:a16="http://schemas.microsoft.com/office/drawing/2014/main" id="{8DA22474-E789-614B-AD48-DE06F63DCF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8426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1AE194-2087-B645-B27C-7589950426D8}"/>
              </a:ext>
            </a:extLst>
          </p:cNvPr>
          <p:cNvSpPr>
            <a:spLocks noGrp="1"/>
          </p:cNvSpPr>
          <p:nvPr>
            <p:ph type="title"/>
          </p:nvPr>
        </p:nvSpPr>
        <p:spPr/>
        <p:txBody>
          <a:bodyPr/>
          <a:lstStyle/>
          <a:p>
            <a:pPr algn="ctr"/>
            <a:r>
              <a:rPr lang="en-US" dirty="0"/>
              <a:t>How Demands Are Received</a:t>
            </a:r>
          </a:p>
        </p:txBody>
      </p:sp>
      <p:pic>
        <p:nvPicPr>
          <p:cNvPr id="6" name="Picture 5">
            <a:extLst>
              <a:ext uri="{FF2B5EF4-FFF2-40B4-BE49-F238E27FC236}">
                <a16:creationId xmlns:a16="http://schemas.microsoft.com/office/drawing/2014/main" id="{E3BB9A57-D98B-3E4A-8631-DE09F929DDAC}"/>
              </a:ext>
            </a:extLst>
          </p:cNvPr>
          <p:cNvPicPr>
            <a:picLocks noChangeAspect="1"/>
          </p:cNvPicPr>
          <p:nvPr/>
        </p:nvPicPr>
        <p:blipFill>
          <a:blip r:embed="rId2"/>
          <a:stretch>
            <a:fillRect/>
          </a:stretch>
        </p:blipFill>
        <p:spPr>
          <a:xfrm>
            <a:off x="762000" y="2108200"/>
            <a:ext cx="7620000" cy="1447800"/>
          </a:xfrm>
          <a:prstGeom prst="rect">
            <a:avLst/>
          </a:prstGeom>
        </p:spPr>
      </p:pic>
    </p:spTree>
    <p:extLst>
      <p:ext uri="{BB962C8B-B14F-4D97-AF65-F5344CB8AC3E}">
        <p14:creationId xmlns:p14="http://schemas.microsoft.com/office/powerpoint/2010/main" val="362610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589E-93F8-E943-84A1-BF2D7AAC9FBF}"/>
              </a:ext>
            </a:extLst>
          </p:cNvPr>
          <p:cNvSpPr>
            <a:spLocks noGrp="1"/>
          </p:cNvSpPr>
          <p:nvPr>
            <p:ph type="title"/>
          </p:nvPr>
        </p:nvSpPr>
        <p:spPr/>
        <p:txBody>
          <a:bodyPr/>
          <a:lstStyle/>
          <a:p>
            <a:pPr algn="ctr"/>
            <a:r>
              <a:rPr lang="en-US" dirty="0"/>
              <a:t>Percentage Of Calls Dispatched</a:t>
            </a:r>
            <a:br>
              <a:rPr lang="en-US" dirty="0"/>
            </a:br>
            <a:r>
              <a:rPr lang="en-US" dirty="0"/>
              <a:t>(varies by method of receipt)</a:t>
            </a:r>
          </a:p>
        </p:txBody>
      </p:sp>
      <p:pic>
        <p:nvPicPr>
          <p:cNvPr id="4" name="Picture 3">
            <a:extLst>
              <a:ext uri="{FF2B5EF4-FFF2-40B4-BE49-F238E27FC236}">
                <a16:creationId xmlns:a16="http://schemas.microsoft.com/office/drawing/2014/main" id="{50B36354-A036-5645-A60F-19DFEDD10496}"/>
              </a:ext>
            </a:extLst>
          </p:cNvPr>
          <p:cNvPicPr>
            <a:picLocks noChangeAspect="1"/>
          </p:cNvPicPr>
          <p:nvPr/>
        </p:nvPicPr>
        <p:blipFill>
          <a:blip r:embed="rId2"/>
          <a:stretch>
            <a:fillRect/>
          </a:stretch>
        </p:blipFill>
        <p:spPr>
          <a:xfrm>
            <a:off x="762000" y="2057400"/>
            <a:ext cx="7620000" cy="2743200"/>
          </a:xfrm>
          <a:prstGeom prst="rect">
            <a:avLst/>
          </a:prstGeom>
        </p:spPr>
      </p:pic>
    </p:spTree>
    <p:extLst>
      <p:ext uri="{BB962C8B-B14F-4D97-AF65-F5344CB8AC3E}">
        <p14:creationId xmlns:p14="http://schemas.microsoft.com/office/powerpoint/2010/main" val="167350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FF0FC-069C-4F4F-848C-B0F780B457DE}"/>
              </a:ext>
            </a:extLst>
          </p:cNvPr>
          <p:cNvSpPr>
            <a:spLocks noGrp="1"/>
          </p:cNvSpPr>
          <p:nvPr>
            <p:ph type="title"/>
          </p:nvPr>
        </p:nvSpPr>
        <p:spPr/>
        <p:txBody>
          <a:bodyPr/>
          <a:lstStyle/>
          <a:p>
            <a:pPr algn="ctr"/>
            <a:r>
              <a:rPr lang="en-US" dirty="0"/>
              <a:t>9-1-1 call volume on the rise</a:t>
            </a:r>
          </a:p>
        </p:txBody>
      </p:sp>
      <p:pic>
        <p:nvPicPr>
          <p:cNvPr id="5" name="Picture 4">
            <a:extLst>
              <a:ext uri="{FF2B5EF4-FFF2-40B4-BE49-F238E27FC236}">
                <a16:creationId xmlns:a16="http://schemas.microsoft.com/office/drawing/2014/main" id="{E8BF325D-ECE1-1846-A219-46DB1964B9FC}"/>
              </a:ext>
            </a:extLst>
          </p:cNvPr>
          <p:cNvPicPr>
            <a:picLocks noChangeAspect="1"/>
          </p:cNvPicPr>
          <p:nvPr/>
        </p:nvPicPr>
        <p:blipFill>
          <a:blip r:embed="rId2"/>
          <a:stretch>
            <a:fillRect/>
          </a:stretch>
        </p:blipFill>
        <p:spPr>
          <a:xfrm>
            <a:off x="990600" y="1947279"/>
            <a:ext cx="7162800" cy="1244600"/>
          </a:xfrm>
          <a:prstGeom prst="rect">
            <a:avLst/>
          </a:prstGeom>
        </p:spPr>
      </p:pic>
    </p:spTree>
    <p:extLst>
      <p:ext uri="{BB962C8B-B14F-4D97-AF65-F5344CB8AC3E}">
        <p14:creationId xmlns:p14="http://schemas.microsoft.com/office/powerpoint/2010/main" val="224764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2D17-DCDE-3E49-885A-D5868D22F894}"/>
              </a:ext>
            </a:extLst>
          </p:cNvPr>
          <p:cNvSpPr>
            <a:spLocks noGrp="1"/>
          </p:cNvSpPr>
          <p:nvPr>
            <p:ph type="title"/>
          </p:nvPr>
        </p:nvSpPr>
        <p:spPr/>
        <p:txBody>
          <a:bodyPr/>
          <a:lstStyle/>
          <a:p>
            <a:pPr algn="ctr"/>
            <a:r>
              <a:rPr lang="en-US" dirty="0"/>
              <a:t>Top 10 priority 1 calls</a:t>
            </a:r>
            <a:br>
              <a:rPr lang="en-US" dirty="0"/>
            </a:br>
            <a:r>
              <a:rPr lang="en-US" i="1" dirty="0"/>
              <a:t>(% change)</a:t>
            </a:r>
          </a:p>
        </p:txBody>
      </p:sp>
      <p:pic>
        <p:nvPicPr>
          <p:cNvPr id="4" name="Picture 3">
            <a:extLst>
              <a:ext uri="{FF2B5EF4-FFF2-40B4-BE49-F238E27FC236}">
                <a16:creationId xmlns:a16="http://schemas.microsoft.com/office/drawing/2014/main" id="{65EBBAA8-0974-994F-8BA7-ED081C05E4D0}"/>
              </a:ext>
            </a:extLst>
          </p:cNvPr>
          <p:cNvPicPr>
            <a:picLocks noChangeAspect="1"/>
          </p:cNvPicPr>
          <p:nvPr/>
        </p:nvPicPr>
        <p:blipFill>
          <a:blip r:embed="rId2"/>
          <a:stretch>
            <a:fillRect/>
          </a:stretch>
        </p:blipFill>
        <p:spPr>
          <a:xfrm>
            <a:off x="1162050" y="1949450"/>
            <a:ext cx="6819900" cy="2552700"/>
          </a:xfrm>
          <a:prstGeom prst="rect">
            <a:avLst/>
          </a:prstGeom>
        </p:spPr>
      </p:pic>
    </p:spTree>
    <p:extLst>
      <p:ext uri="{BB962C8B-B14F-4D97-AF65-F5344CB8AC3E}">
        <p14:creationId xmlns:p14="http://schemas.microsoft.com/office/powerpoint/2010/main" val="349118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5F5A-0F02-7944-B57C-3B23A8110CE8}"/>
              </a:ext>
            </a:extLst>
          </p:cNvPr>
          <p:cNvSpPr>
            <a:spLocks noGrp="1"/>
          </p:cNvSpPr>
          <p:nvPr>
            <p:ph type="title"/>
          </p:nvPr>
        </p:nvSpPr>
        <p:spPr/>
        <p:txBody>
          <a:bodyPr/>
          <a:lstStyle/>
          <a:p>
            <a:pPr algn="ctr"/>
            <a:r>
              <a:rPr lang="en-US" dirty="0"/>
              <a:t>Top 10 priority 3 calls</a:t>
            </a:r>
            <a:br>
              <a:rPr lang="en-US" dirty="0"/>
            </a:br>
            <a:r>
              <a:rPr lang="en-US" i="1" dirty="0"/>
              <a:t>(% change)</a:t>
            </a:r>
          </a:p>
        </p:txBody>
      </p:sp>
      <p:pic>
        <p:nvPicPr>
          <p:cNvPr id="3" name="Picture 2">
            <a:extLst>
              <a:ext uri="{FF2B5EF4-FFF2-40B4-BE49-F238E27FC236}">
                <a16:creationId xmlns:a16="http://schemas.microsoft.com/office/drawing/2014/main" id="{1423281F-B0F2-C047-A73A-EEA063C1B722}"/>
              </a:ext>
            </a:extLst>
          </p:cNvPr>
          <p:cNvPicPr>
            <a:picLocks noChangeAspect="1"/>
          </p:cNvPicPr>
          <p:nvPr/>
        </p:nvPicPr>
        <p:blipFill>
          <a:blip r:embed="rId2"/>
          <a:stretch>
            <a:fillRect/>
          </a:stretch>
        </p:blipFill>
        <p:spPr>
          <a:xfrm>
            <a:off x="1162050" y="2216150"/>
            <a:ext cx="6819900" cy="2425700"/>
          </a:xfrm>
          <a:prstGeom prst="rect">
            <a:avLst/>
          </a:prstGeom>
        </p:spPr>
      </p:pic>
    </p:spTree>
    <p:extLst>
      <p:ext uri="{BB962C8B-B14F-4D97-AF65-F5344CB8AC3E}">
        <p14:creationId xmlns:p14="http://schemas.microsoft.com/office/powerpoint/2010/main" val="383329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7697-D59E-BF42-B39C-07EB1552116F}"/>
              </a:ext>
            </a:extLst>
          </p:cNvPr>
          <p:cNvSpPr>
            <a:spLocks noGrp="1"/>
          </p:cNvSpPr>
          <p:nvPr>
            <p:ph type="title"/>
          </p:nvPr>
        </p:nvSpPr>
        <p:spPr/>
        <p:txBody>
          <a:bodyPr/>
          <a:lstStyle/>
          <a:p>
            <a:pPr algn="ctr"/>
            <a:r>
              <a:rPr lang="en-US" dirty="0"/>
              <a:t>Abandoned 9-1-1 service impact</a:t>
            </a:r>
          </a:p>
        </p:txBody>
      </p:sp>
      <p:pic>
        <p:nvPicPr>
          <p:cNvPr id="3" name="Picture 2">
            <a:extLst>
              <a:ext uri="{FF2B5EF4-FFF2-40B4-BE49-F238E27FC236}">
                <a16:creationId xmlns:a16="http://schemas.microsoft.com/office/drawing/2014/main" id="{530E1EA8-11BE-1B4A-8BA0-B075DBBF9867}"/>
              </a:ext>
            </a:extLst>
          </p:cNvPr>
          <p:cNvPicPr>
            <a:picLocks noChangeAspect="1"/>
          </p:cNvPicPr>
          <p:nvPr/>
        </p:nvPicPr>
        <p:blipFill>
          <a:blip r:embed="rId2"/>
          <a:stretch>
            <a:fillRect/>
          </a:stretch>
        </p:blipFill>
        <p:spPr>
          <a:xfrm>
            <a:off x="890426" y="1972733"/>
            <a:ext cx="7363148" cy="1456267"/>
          </a:xfrm>
          <a:prstGeom prst="rect">
            <a:avLst/>
          </a:prstGeom>
        </p:spPr>
      </p:pic>
    </p:spTree>
    <p:extLst>
      <p:ext uri="{BB962C8B-B14F-4D97-AF65-F5344CB8AC3E}">
        <p14:creationId xmlns:p14="http://schemas.microsoft.com/office/powerpoint/2010/main" val="347678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142F-755C-154E-AD81-DF99F327CB55}"/>
              </a:ext>
            </a:extLst>
          </p:cNvPr>
          <p:cNvSpPr>
            <a:spLocks noGrp="1"/>
          </p:cNvSpPr>
          <p:nvPr>
            <p:ph type="title"/>
          </p:nvPr>
        </p:nvSpPr>
        <p:spPr>
          <a:xfrm>
            <a:off x="457201" y="609602"/>
            <a:ext cx="7772400" cy="951570"/>
          </a:xfrm>
        </p:spPr>
        <p:txBody>
          <a:bodyPr/>
          <a:lstStyle/>
          <a:p>
            <a:pPr algn="ctr"/>
            <a:r>
              <a:rPr lang="en-US" dirty="0"/>
              <a:t>Timing Of Service Demands</a:t>
            </a:r>
          </a:p>
        </p:txBody>
      </p:sp>
      <p:pic>
        <p:nvPicPr>
          <p:cNvPr id="3" name="Picture 2">
            <a:extLst>
              <a:ext uri="{FF2B5EF4-FFF2-40B4-BE49-F238E27FC236}">
                <a16:creationId xmlns:a16="http://schemas.microsoft.com/office/drawing/2014/main" id="{737783B3-4E2C-DA49-BAD0-DD7FC9BFED0E}"/>
              </a:ext>
            </a:extLst>
          </p:cNvPr>
          <p:cNvPicPr>
            <a:picLocks noChangeAspect="1"/>
          </p:cNvPicPr>
          <p:nvPr/>
        </p:nvPicPr>
        <p:blipFill>
          <a:blip r:embed="rId2"/>
          <a:stretch>
            <a:fillRect/>
          </a:stretch>
        </p:blipFill>
        <p:spPr>
          <a:xfrm>
            <a:off x="1066318" y="1561172"/>
            <a:ext cx="6554165" cy="4752728"/>
          </a:xfrm>
          <a:prstGeom prst="rect">
            <a:avLst/>
          </a:prstGeom>
        </p:spPr>
      </p:pic>
    </p:spTree>
    <p:extLst>
      <p:ext uri="{BB962C8B-B14F-4D97-AF65-F5344CB8AC3E}">
        <p14:creationId xmlns:p14="http://schemas.microsoft.com/office/powerpoint/2010/main" val="38740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46E2-F397-694E-A9A8-6D3405A10B05}"/>
              </a:ext>
            </a:extLst>
          </p:cNvPr>
          <p:cNvSpPr>
            <a:spLocks noGrp="1"/>
          </p:cNvSpPr>
          <p:nvPr>
            <p:ph type="title"/>
          </p:nvPr>
        </p:nvSpPr>
        <p:spPr/>
        <p:txBody>
          <a:bodyPr/>
          <a:lstStyle/>
          <a:p>
            <a:pPr algn="ctr"/>
            <a:r>
              <a:rPr lang="en-US" dirty="0"/>
              <a:t>Seasonal trends, % difference from yearly average </a:t>
            </a:r>
            <a:r>
              <a:rPr lang="en-US" sz="2800" dirty="0"/>
              <a:t>(2018)</a:t>
            </a:r>
            <a:endParaRPr lang="en-US" dirty="0"/>
          </a:p>
        </p:txBody>
      </p:sp>
      <p:pic>
        <p:nvPicPr>
          <p:cNvPr id="4" name="Picture 3">
            <a:extLst>
              <a:ext uri="{FF2B5EF4-FFF2-40B4-BE49-F238E27FC236}">
                <a16:creationId xmlns:a16="http://schemas.microsoft.com/office/drawing/2014/main" id="{143525AB-8E51-AE4A-8A90-8B5942DD84D9}"/>
              </a:ext>
            </a:extLst>
          </p:cNvPr>
          <p:cNvPicPr>
            <a:picLocks noChangeAspect="1"/>
          </p:cNvPicPr>
          <p:nvPr/>
        </p:nvPicPr>
        <p:blipFill>
          <a:blip r:embed="rId2"/>
          <a:stretch>
            <a:fillRect/>
          </a:stretch>
        </p:blipFill>
        <p:spPr>
          <a:xfrm>
            <a:off x="1517650" y="1797050"/>
            <a:ext cx="6108700" cy="3263900"/>
          </a:xfrm>
          <a:prstGeom prst="rect">
            <a:avLst/>
          </a:prstGeom>
        </p:spPr>
      </p:pic>
    </p:spTree>
    <p:extLst>
      <p:ext uri="{BB962C8B-B14F-4D97-AF65-F5344CB8AC3E}">
        <p14:creationId xmlns:p14="http://schemas.microsoft.com/office/powerpoint/2010/main" val="403856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9971D-F8B9-7345-9E3D-F23DB9A545F2}"/>
              </a:ext>
            </a:extLst>
          </p:cNvPr>
          <p:cNvSpPr>
            <a:spLocks noGrp="1"/>
          </p:cNvSpPr>
          <p:nvPr>
            <p:ph type="title"/>
          </p:nvPr>
        </p:nvSpPr>
        <p:spPr/>
        <p:txBody>
          <a:bodyPr>
            <a:normAutofit/>
          </a:bodyPr>
          <a:lstStyle/>
          <a:p>
            <a:pPr algn="ctr"/>
            <a:r>
              <a:rPr lang="en-US" dirty="0"/>
              <a:t>Seasonal and temporal trends, 2018</a:t>
            </a:r>
            <a:br>
              <a:rPr lang="en-US" dirty="0"/>
            </a:br>
            <a:r>
              <a:rPr lang="en-US" dirty="0"/>
              <a:t>dispatched calls, p1-p4 only</a:t>
            </a:r>
          </a:p>
        </p:txBody>
      </p:sp>
      <p:sp>
        <p:nvSpPr>
          <p:cNvPr id="5" name="Content Placeholder 4">
            <a:extLst>
              <a:ext uri="{FF2B5EF4-FFF2-40B4-BE49-F238E27FC236}">
                <a16:creationId xmlns:a16="http://schemas.microsoft.com/office/drawing/2014/main" id="{40F117E4-781F-9946-B969-1DD4B4246939}"/>
              </a:ext>
            </a:extLst>
          </p:cNvPr>
          <p:cNvSpPr>
            <a:spLocks noGrp="1"/>
          </p:cNvSpPr>
          <p:nvPr>
            <p:ph idx="1"/>
          </p:nvPr>
        </p:nvSpPr>
        <p:spPr>
          <a:xfrm>
            <a:off x="457200" y="5042157"/>
            <a:ext cx="7772400" cy="1170000"/>
          </a:xfrm>
        </p:spPr>
        <p:txBody>
          <a:bodyPr>
            <a:normAutofit lnSpcReduction="10000"/>
          </a:bodyPr>
          <a:lstStyle/>
          <a:p>
            <a:r>
              <a:rPr lang="en-US" dirty="0"/>
              <a:t>May-August tourist “surge” </a:t>
            </a:r>
          </a:p>
          <a:p>
            <a:r>
              <a:rPr lang="en-US" dirty="0"/>
              <a:t>Call impact significant during the day and weekend increases during the “surge” </a:t>
            </a:r>
          </a:p>
        </p:txBody>
      </p:sp>
      <p:pic>
        <p:nvPicPr>
          <p:cNvPr id="4" name="Picture 3">
            <a:extLst>
              <a:ext uri="{FF2B5EF4-FFF2-40B4-BE49-F238E27FC236}">
                <a16:creationId xmlns:a16="http://schemas.microsoft.com/office/drawing/2014/main" id="{F5E08A27-96E3-9D4A-B95D-876C6AF4E863}"/>
              </a:ext>
            </a:extLst>
          </p:cNvPr>
          <p:cNvPicPr>
            <a:picLocks noChangeAspect="1"/>
          </p:cNvPicPr>
          <p:nvPr/>
        </p:nvPicPr>
        <p:blipFill>
          <a:blip r:embed="rId2"/>
          <a:stretch>
            <a:fillRect/>
          </a:stretch>
        </p:blipFill>
        <p:spPr>
          <a:xfrm>
            <a:off x="836341" y="1544543"/>
            <a:ext cx="7471317" cy="3340999"/>
          </a:xfrm>
          <a:prstGeom prst="rect">
            <a:avLst/>
          </a:prstGeom>
        </p:spPr>
      </p:pic>
    </p:spTree>
    <p:extLst>
      <p:ext uri="{BB962C8B-B14F-4D97-AF65-F5344CB8AC3E}">
        <p14:creationId xmlns:p14="http://schemas.microsoft.com/office/powerpoint/2010/main" val="345422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5149-77C7-7E45-84B3-F89DBCD4590D}"/>
              </a:ext>
            </a:extLst>
          </p:cNvPr>
          <p:cNvSpPr>
            <a:spLocks noGrp="1"/>
          </p:cNvSpPr>
          <p:nvPr>
            <p:ph type="title"/>
          </p:nvPr>
        </p:nvSpPr>
        <p:spPr>
          <a:xfrm>
            <a:off x="514350" y="1719807"/>
            <a:ext cx="2744542" cy="3418387"/>
          </a:xfrm>
        </p:spPr>
        <p:txBody>
          <a:bodyPr>
            <a:normAutofit/>
          </a:bodyPr>
          <a:lstStyle/>
          <a:p>
            <a:pPr algn="r"/>
            <a:r>
              <a:rPr lang="en-US"/>
              <a:t>Data &amp; Information Sources</a:t>
            </a:r>
          </a:p>
        </p:txBody>
      </p:sp>
      <p:sp>
        <p:nvSpPr>
          <p:cNvPr id="3" name="Content Placeholder 2">
            <a:extLst>
              <a:ext uri="{FF2B5EF4-FFF2-40B4-BE49-F238E27FC236}">
                <a16:creationId xmlns:a16="http://schemas.microsoft.com/office/drawing/2014/main" id="{7CC13F3C-32CE-6B45-8726-EFA4948508E3}"/>
              </a:ext>
            </a:extLst>
          </p:cNvPr>
          <p:cNvSpPr>
            <a:spLocks noGrp="1"/>
          </p:cNvSpPr>
          <p:nvPr>
            <p:ph idx="1"/>
          </p:nvPr>
        </p:nvSpPr>
        <p:spPr>
          <a:xfrm>
            <a:off x="3741494" y="1719807"/>
            <a:ext cx="4888157" cy="3799250"/>
          </a:xfrm>
        </p:spPr>
        <p:txBody>
          <a:bodyPr>
            <a:normAutofit/>
          </a:bodyPr>
          <a:lstStyle/>
          <a:p>
            <a:pPr>
              <a:lnSpc>
                <a:spcPct val="90000"/>
              </a:lnSpc>
            </a:pPr>
            <a:r>
              <a:rPr lang="en-US" sz="1800" dirty="0"/>
              <a:t>Interviews</a:t>
            </a:r>
          </a:p>
          <a:p>
            <a:pPr>
              <a:lnSpc>
                <a:spcPct val="90000"/>
              </a:lnSpc>
            </a:pPr>
            <a:r>
              <a:rPr lang="en-US" sz="1800" dirty="0"/>
              <a:t>Focus Groups </a:t>
            </a:r>
          </a:p>
          <a:p>
            <a:pPr lvl="1">
              <a:lnSpc>
                <a:spcPct val="90000"/>
              </a:lnSpc>
            </a:pPr>
            <a:r>
              <a:rPr lang="en-US" sz="1800" dirty="0"/>
              <a:t>RCMP</a:t>
            </a:r>
          </a:p>
          <a:p>
            <a:pPr lvl="1">
              <a:lnSpc>
                <a:spcPct val="90000"/>
              </a:lnSpc>
            </a:pPr>
            <a:r>
              <a:rPr lang="en-US" sz="1800" dirty="0"/>
              <a:t>Municipal Employees</a:t>
            </a:r>
          </a:p>
          <a:p>
            <a:pPr lvl="1">
              <a:lnSpc>
                <a:spcPct val="90000"/>
              </a:lnSpc>
            </a:pPr>
            <a:r>
              <a:rPr lang="en-US" sz="1800" dirty="0"/>
              <a:t>Senior Management</a:t>
            </a:r>
          </a:p>
          <a:p>
            <a:pPr lvl="1">
              <a:lnSpc>
                <a:spcPct val="90000"/>
              </a:lnSpc>
            </a:pPr>
            <a:r>
              <a:rPr lang="en-US" sz="1800" dirty="0"/>
              <a:t>City stakeholders</a:t>
            </a:r>
          </a:p>
          <a:p>
            <a:pPr lvl="1">
              <a:lnSpc>
                <a:spcPct val="90000"/>
              </a:lnSpc>
            </a:pPr>
            <a:r>
              <a:rPr lang="en-US" sz="1800" dirty="0"/>
              <a:t>Community groups</a:t>
            </a:r>
          </a:p>
          <a:p>
            <a:pPr>
              <a:lnSpc>
                <a:spcPct val="90000"/>
              </a:lnSpc>
            </a:pPr>
            <a:r>
              <a:rPr lang="en-US" sz="1800" dirty="0"/>
              <a:t>Ride </a:t>
            </a:r>
            <a:r>
              <a:rPr lang="en-US" sz="1800" dirty="0" err="1"/>
              <a:t>Alongs</a:t>
            </a:r>
            <a:endParaRPr lang="en-US" sz="1800" dirty="0"/>
          </a:p>
          <a:p>
            <a:pPr>
              <a:lnSpc>
                <a:spcPct val="90000"/>
              </a:lnSpc>
            </a:pPr>
            <a:r>
              <a:rPr lang="en-US" sz="1800" dirty="0"/>
              <a:t>Quantitative Data Analysis (CAD, RMS, Overtime)</a:t>
            </a:r>
          </a:p>
          <a:p>
            <a:pPr>
              <a:lnSpc>
                <a:spcPct val="90000"/>
              </a:lnSpc>
            </a:pPr>
            <a:endParaRPr lang="en-US" sz="1800" dirty="0"/>
          </a:p>
        </p:txBody>
      </p:sp>
    </p:spTree>
    <p:extLst>
      <p:ext uri="{BB962C8B-B14F-4D97-AF65-F5344CB8AC3E}">
        <p14:creationId xmlns:p14="http://schemas.microsoft.com/office/powerpoint/2010/main" val="156057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673C-A675-0740-82F8-83E22B622266}"/>
              </a:ext>
            </a:extLst>
          </p:cNvPr>
          <p:cNvSpPr>
            <a:spLocks noGrp="1"/>
          </p:cNvSpPr>
          <p:nvPr>
            <p:ph type="title"/>
          </p:nvPr>
        </p:nvSpPr>
        <p:spPr/>
        <p:txBody>
          <a:bodyPr/>
          <a:lstStyle/>
          <a:p>
            <a:pPr algn="ctr"/>
            <a:r>
              <a:rPr lang="en-US" dirty="0"/>
              <a:t>Modified Shifting = More Even Workload</a:t>
            </a:r>
          </a:p>
        </p:txBody>
      </p:sp>
      <p:sp>
        <p:nvSpPr>
          <p:cNvPr id="3" name="Content Placeholder 2">
            <a:extLst>
              <a:ext uri="{FF2B5EF4-FFF2-40B4-BE49-F238E27FC236}">
                <a16:creationId xmlns:a16="http://schemas.microsoft.com/office/drawing/2014/main" id="{723EDBEA-8E69-AB4E-854D-6345C1506DAE}"/>
              </a:ext>
            </a:extLst>
          </p:cNvPr>
          <p:cNvSpPr>
            <a:spLocks noGrp="1"/>
          </p:cNvSpPr>
          <p:nvPr>
            <p:ph idx="1"/>
          </p:nvPr>
        </p:nvSpPr>
        <p:spPr>
          <a:xfrm>
            <a:off x="4543064" y="1758045"/>
            <a:ext cx="3686536" cy="4651827"/>
          </a:xfrm>
        </p:spPr>
        <p:txBody>
          <a:bodyPr>
            <a:normAutofit/>
          </a:bodyPr>
          <a:lstStyle/>
          <a:p>
            <a:r>
              <a:rPr lang="en-US" sz="2000" dirty="0"/>
              <a:t>Example of file load per hour (2018 average) vs. flat shifting model (with early car) and example of 3 shifting model with fewer overall officers</a:t>
            </a:r>
          </a:p>
          <a:p>
            <a:r>
              <a:rPr lang="en-US" sz="2000" dirty="0"/>
              <a:t>3-shift model has 72 officers overall, with 12 assigned per shift </a:t>
            </a:r>
            <a:r>
              <a:rPr lang="en-US" sz="2000" i="1" dirty="0"/>
              <a:t>(example)</a:t>
            </a:r>
          </a:p>
          <a:p>
            <a:r>
              <a:rPr lang="en-US" sz="2000" dirty="0"/>
              <a:t>7:00 a.m. – 7:00 p.m. (ramp up); 9:00 a.m. – 9:00 p.m. (ramp up); 7:00 p.m. – 7:00 a.m. (ramp down)</a:t>
            </a:r>
          </a:p>
        </p:txBody>
      </p:sp>
      <p:pic>
        <p:nvPicPr>
          <p:cNvPr id="4" name="Picture 3">
            <a:extLst>
              <a:ext uri="{FF2B5EF4-FFF2-40B4-BE49-F238E27FC236}">
                <a16:creationId xmlns:a16="http://schemas.microsoft.com/office/drawing/2014/main" id="{8BE9AEB7-3610-424D-A2AE-6477D692AC80}"/>
              </a:ext>
            </a:extLst>
          </p:cNvPr>
          <p:cNvPicPr>
            <a:picLocks noChangeAspect="1"/>
          </p:cNvPicPr>
          <p:nvPr/>
        </p:nvPicPr>
        <p:blipFill>
          <a:blip r:embed="rId2"/>
          <a:stretch>
            <a:fillRect/>
          </a:stretch>
        </p:blipFill>
        <p:spPr>
          <a:xfrm>
            <a:off x="1071382" y="1406073"/>
            <a:ext cx="2992073" cy="4651827"/>
          </a:xfrm>
          <a:prstGeom prst="rect">
            <a:avLst/>
          </a:prstGeom>
        </p:spPr>
      </p:pic>
    </p:spTree>
    <p:extLst>
      <p:ext uri="{BB962C8B-B14F-4D97-AF65-F5344CB8AC3E}">
        <p14:creationId xmlns:p14="http://schemas.microsoft.com/office/powerpoint/2010/main" val="186109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5FA98-909A-4E44-A620-EF597FBD734F}"/>
              </a:ext>
            </a:extLst>
          </p:cNvPr>
          <p:cNvSpPr>
            <a:spLocks noGrp="1"/>
          </p:cNvSpPr>
          <p:nvPr>
            <p:ph type="title"/>
          </p:nvPr>
        </p:nvSpPr>
        <p:spPr/>
        <p:txBody>
          <a:bodyPr/>
          <a:lstStyle/>
          <a:p>
            <a:pPr algn="ctr"/>
            <a:r>
              <a:rPr lang="en-US" dirty="0"/>
              <a:t>Shift correlation with call load</a:t>
            </a:r>
          </a:p>
        </p:txBody>
      </p:sp>
      <p:sp>
        <p:nvSpPr>
          <p:cNvPr id="3" name="Content Placeholder 2">
            <a:extLst>
              <a:ext uri="{FF2B5EF4-FFF2-40B4-BE49-F238E27FC236}">
                <a16:creationId xmlns:a16="http://schemas.microsoft.com/office/drawing/2014/main" id="{1AC72ECC-3E6E-D845-B9A8-C8F71BC5C9B9}"/>
              </a:ext>
            </a:extLst>
          </p:cNvPr>
          <p:cNvSpPr>
            <a:spLocks noGrp="1"/>
          </p:cNvSpPr>
          <p:nvPr>
            <p:ph idx="1"/>
          </p:nvPr>
        </p:nvSpPr>
        <p:spPr>
          <a:xfrm>
            <a:off x="457200" y="1796144"/>
            <a:ext cx="3735659" cy="4223656"/>
          </a:xfrm>
        </p:spPr>
        <p:txBody>
          <a:bodyPr>
            <a:normAutofit/>
          </a:bodyPr>
          <a:lstStyle/>
          <a:p>
            <a:r>
              <a:rPr lang="en-US" dirty="0"/>
              <a:t>Flat shift has </a:t>
            </a:r>
            <a:r>
              <a:rPr lang="en-US" u="sng" dirty="0"/>
              <a:t>no statistical relationship</a:t>
            </a:r>
            <a:r>
              <a:rPr lang="en-US" dirty="0"/>
              <a:t> to the call load</a:t>
            </a:r>
            <a:br>
              <a:rPr lang="en-US" dirty="0"/>
            </a:br>
            <a:endParaRPr lang="en-US" dirty="0"/>
          </a:p>
          <a:p>
            <a:r>
              <a:rPr lang="en-US" dirty="0"/>
              <a:t>3-shift example has a very statistically strong relationship to the call load </a:t>
            </a:r>
            <a:r>
              <a:rPr lang="en-US" sz="1800" i="1" dirty="0"/>
              <a:t>(as calls go up, staffing increases)</a:t>
            </a:r>
            <a:r>
              <a:rPr lang="en-US" dirty="0"/>
              <a:t>.  This model is statistically significant </a:t>
            </a:r>
            <a:r>
              <a:rPr lang="en-US" sz="1800" i="1" dirty="0"/>
              <a:t>(not possible by chance)</a:t>
            </a:r>
          </a:p>
          <a:p>
            <a:r>
              <a:rPr lang="en-US" dirty="0"/>
              <a:t>Provides better coverage</a:t>
            </a:r>
          </a:p>
        </p:txBody>
      </p:sp>
      <p:pic>
        <p:nvPicPr>
          <p:cNvPr id="4" name="Picture 3">
            <a:extLst>
              <a:ext uri="{FF2B5EF4-FFF2-40B4-BE49-F238E27FC236}">
                <a16:creationId xmlns:a16="http://schemas.microsoft.com/office/drawing/2014/main" id="{73DAEDBA-DE79-9B41-A42D-562EF938973E}"/>
              </a:ext>
            </a:extLst>
          </p:cNvPr>
          <p:cNvPicPr>
            <a:picLocks noChangeAspect="1"/>
          </p:cNvPicPr>
          <p:nvPr/>
        </p:nvPicPr>
        <p:blipFill>
          <a:blip r:embed="rId2"/>
          <a:stretch>
            <a:fillRect/>
          </a:stretch>
        </p:blipFill>
        <p:spPr>
          <a:xfrm>
            <a:off x="4342574" y="2100406"/>
            <a:ext cx="4456035" cy="2775111"/>
          </a:xfrm>
          <a:prstGeom prst="rect">
            <a:avLst/>
          </a:prstGeom>
        </p:spPr>
      </p:pic>
    </p:spTree>
    <p:extLst>
      <p:ext uri="{BB962C8B-B14F-4D97-AF65-F5344CB8AC3E}">
        <p14:creationId xmlns:p14="http://schemas.microsoft.com/office/powerpoint/2010/main" val="73623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6D91-67B2-4F05-9B28-9A610E15B62C}"/>
              </a:ext>
            </a:extLst>
          </p:cNvPr>
          <p:cNvSpPr>
            <a:spLocks noGrp="1"/>
          </p:cNvSpPr>
          <p:nvPr>
            <p:ph type="title"/>
          </p:nvPr>
        </p:nvSpPr>
        <p:spPr/>
        <p:txBody>
          <a:bodyPr/>
          <a:lstStyle/>
          <a:p>
            <a:pPr algn="ctr"/>
            <a:r>
              <a:rPr lang="en-US" dirty="0"/>
              <a:t>Recommendations</a:t>
            </a:r>
          </a:p>
        </p:txBody>
      </p:sp>
      <p:sp>
        <p:nvSpPr>
          <p:cNvPr id="3" name="Content Placeholder 2">
            <a:extLst>
              <a:ext uri="{FF2B5EF4-FFF2-40B4-BE49-F238E27FC236}">
                <a16:creationId xmlns:a16="http://schemas.microsoft.com/office/drawing/2014/main" id="{18F3E71C-3197-48A4-8353-FC8310265D23}"/>
              </a:ext>
            </a:extLst>
          </p:cNvPr>
          <p:cNvSpPr>
            <a:spLocks noGrp="1"/>
          </p:cNvSpPr>
          <p:nvPr>
            <p:ph idx="1"/>
          </p:nvPr>
        </p:nvSpPr>
        <p:spPr/>
        <p:txBody>
          <a:bodyPr>
            <a:normAutofit/>
          </a:bodyPr>
          <a:lstStyle/>
          <a:p>
            <a:r>
              <a:rPr lang="en-US" dirty="0"/>
              <a:t>The detachment should develop the capacity to assess on an ongoing basis the effectiveness and efficiency of its operations</a:t>
            </a:r>
          </a:p>
          <a:p>
            <a:r>
              <a:rPr lang="en-US" dirty="0"/>
              <a:t>Report-backs should be provided to municipal council on the impact of any additional resources</a:t>
            </a:r>
          </a:p>
          <a:p>
            <a:r>
              <a:rPr lang="en-US" dirty="0"/>
              <a:t>The detachment should develop a community policing strategy that would include prevention, enforcement, and partnerships</a:t>
            </a:r>
          </a:p>
          <a:p>
            <a:r>
              <a:rPr lang="en-US" dirty="0"/>
              <a:t>The detachment can be a major contributor/component of a community safety and well-being plan via the community policing strategy</a:t>
            </a:r>
          </a:p>
          <a:p>
            <a:endParaRPr lang="en-US" dirty="0"/>
          </a:p>
        </p:txBody>
      </p:sp>
    </p:spTree>
    <p:extLst>
      <p:ext uri="{BB962C8B-B14F-4D97-AF65-F5344CB8AC3E}">
        <p14:creationId xmlns:p14="http://schemas.microsoft.com/office/powerpoint/2010/main" val="429297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393F-3C64-084E-8BA0-D8AC0123A135}"/>
              </a:ext>
            </a:extLst>
          </p:cNvPr>
          <p:cNvSpPr>
            <a:spLocks noGrp="1"/>
          </p:cNvSpPr>
          <p:nvPr>
            <p:ph type="title"/>
          </p:nvPr>
        </p:nvSpPr>
        <p:spPr>
          <a:xfrm>
            <a:off x="628650" y="365127"/>
            <a:ext cx="7886700" cy="701674"/>
          </a:xfrm>
        </p:spPr>
        <p:txBody>
          <a:bodyPr/>
          <a:lstStyle/>
          <a:p>
            <a:r>
              <a:rPr lang="en-US" dirty="0"/>
              <a:t>Recommended Sworn Positions</a:t>
            </a:r>
          </a:p>
        </p:txBody>
      </p:sp>
      <p:graphicFrame>
        <p:nvGraphicFramePr>
          <p:cNvPr id="4" name="Table 3">
            <a:extLst>
              <a:ext uri="{FF2B5EF4-FFF2-40B4-BE49-F238E27FC236}">
                <a16:creationId xmlns:a16="http://schemas.microsoft.com/office/drawing/2014/main" id="{EE3B4162-E21F-AC49-A23B-C80A1F4EDE8A}"/>
              </a:ext>
            </a:extLst>
          </p:cNvPr>
          <p:cNvGraphicFramePr>
            <a:graphicFrameLocks noGrp="1"/>
          </p:cNvGraphicFramePr>
          <p:nvPr>
            <p:extLst>
              <p:ext uri="{D42A27DB-BD31-4B8C-83A1-F6EECF244321}">
                <p14:modId xmlns:p14="http://schemas.microsoft.com/office/powerpoint/2010/main" val="2396428503"/>
              </p:ext>
            </p:extLst>
          </p:nvPr>
        </p:nvGraphicFramePr>
        <p:xfrm>
          <a:off x="311150" y="1066800"/>
          <a:ext cx="8521699" cy="5245098"/>
        </p:xfrm>
        <a:graphic>
          <a:graphicData uri="http://schemas.openxmlformats.org/drawingml/2006/table">
            <a:tbl>
              <a:tblPr>
                <a:tableStyleId>{5C22544A-7EE6-4342-B048-85BDC9FD1C3A}</a:tableStyleId>
              </a:tblPr>
              <a:tblGrid>
                <a:gridCol w="2184400">
                  <a:extLst>
                    <a:ext uri="{9D8B030D-6E8A-4147-A177-3AD203B41FA5}">
                      <a16:colId xmlns:a16="http://schemas.microsoft.com/office/drawing/2014/main" val="3051296637"/>
                    </a:ext>
                  </a:extLst>
                </a:gridCol>
                <a:gridCol w="558800">
                  <a:extLst>
                    <a:ext uri="{9D8B030D-6E8A-4147-A177-3AD203B41FA5}">
                      <a16:colId xmlns:a16="http://schemas.microsoft.com/office/drawing/2014/main" val="196251268"/>
                    </a:ext>
                  </a:extLst>
                </a:gridCol>
                <a:gridCol w="5778499">
                  <a:extLst>
                    <a:ext uri="{9D8B030D-6E8A-4147-A177-3AD203B41FA5}">
                      <a16:colId xmlns:a16="http://schemas.microsoft.com/office/drawing/2014/main" val="3650974357"/>
                    </a:ext>
                  </a:extLst>
                </a:gridCol>
              </a:tblGrid>
              <a:tr h="1633753">
                <a:tc>
                  <a:txBody>
                    <a:bodyPr/>
                    <a:lstStyle/>
                    <a:p>
                      <a:pPr algn="ctr" fontAlgn="ctr"/>
                      <a:r>
                        <a:rPr lang="en-US" sz="1600" b="1" u="none" strike="noStrike" dirty="0">
                          <a:solidFill>
                            <a:schemeClr val="bg1"/>
                          </a:solidFill>
                          <a:effectLst/>
                        </a:rPr>
                        <a:t>Foot patrol </a:t>
                      </a:r>
                      <a:endParaRPr lang="en-US" sz="1600" b="1" i="0" u="none" strike="noStrike" dirty="0">
                        <a:solidFill>
                          <a:schemeClr val="bg1"/>
                        </a:solidFill>
                        <a:effectLst/>
                        <a:latin typeface="Calibri" panose="020F0502020204030204" pitchFamily="34" charset="0"/>
                      </a:endParaRPr>
                    </a:p>
                  </a:txBody>
                  <a:tcPr marL="7033" marR="7033" marT="7033" marB="0" anchor="ctr">
                    <a:noFill/>
                  </a:tcPr>
                </a:tc>
                <a:tc>
                  <a:txBody>
                    <a:bodyPr/>
                    <a:lstStyle/>
                    <a:p>
                      <a:pPr algn="ctr" fontAlgn="ctr"/>
                      <a:r>
                        <a:rPr lang="en-CA" sz="1600" b="1" u="none" strike="noStrike">
                          <a:solidFill>
                            <a:schemeClr val="bg1"/>
                          </a:solidFill>
                          <a:effectLst/>
                        </a:rPr>
                        <a:t>6</a:t>
                      </a:r>
                      <a:endParaRPr lang="en-CA" sz="1600" b="1" i="0" u="none" strike="noStrike">
                        <a:solidFill>
                          <a:schemeClr val="bg1"/>
                        </a:solidFill>
                        <a:effectLst/>
                        <a:latin typeface="Calibri" panose="020F0502020204030204" pitchFamily="34" charset="0"/>
                      </a:endParaRPr>
                    </a:p>
                  </a:txBody>
                  <a:tcPr marL="7033" marR="7033" marT="7033" marB="0" anchor="ctr">
                    <a:noFill/>
                  </a:tcPr>
                </a:tc>
                <a:tc>
                  <a:txBody>
                    <a:bodyPr/>
                    <a:lstStyle/>
                    <a:p>
                      <a:pPr algn="l" fontAlgn="ctr"/>
                      <a:r>
                        <a:rPr lang="en-US" sz="1400" u="none" strike="noStrike" dirty="0">
                          <a:solidFill>
                            <a:schemeClr val="bg1"/>
                          </a:solidFill>
                          <a:effectLst/>
                        </a:rPr>
                        <a:t>Properly deployed, foot patrols can provide increased police visibility and reassurance policing; it is suggested that foot patrol be deployed in different areas of the city and not just in the downtown core. This resource can be extended by deploying foot patrol officers with by-law officers.  It is envisioned this would be a single daily shift, from 0800 to 2000, or 0900 to 2100. </a:t>
                      </a:r>
                      <a:endParaRPr lang="en-US" sz="1400" b="0" i="0" u="none" strike="noStrike" dirty="0">
                        <a:solidFill>
                          <a:schemeClr val="bg1"/>
                        </a:solidFill>
                        <a:effectLst/>
                        <a:latin typeface="Calibri" panose="020F0502020204030204" pitchFamily="34" charset="0"/>
                      </a:endParaRPr>
                    </a:p>
                  </a:txBody>
                  <a:tcPr marL="7033" marR="7033" marT="7033" marB="0" anchor="ctr">
                    <a:noFill/>
                  </a:tcPr>
                </a:tc>
                <a:extLst>
                  <a:ext uri="{0D108BD9-81ED-4DB2-BD59-A6C34878D82A}">
                    <a16:rowId xmlns:a16="http://schemas.microsoft.com/office/drawing/2014/main" val="2963799764"/>
                  </a:ext>
                </a:extLst>
              </a:tr>
              <a:tr h="1715439">
                <a:tc>
                  <a:txBody>
                    <a:bodyPr/>
                    <a:lstStyle/>
                    <a:p>
                      <a:pPr algn="ctr" fontAlgn="ctr"/>
                      <a:r>
                        <a:rPr lang="en-US" sz="1600" b="1" u="none" strike="noStrike">
                          <a:solidFill>
                            <a:schemeClr val="bg1"/>
                          </a:solidFill>
                          <a:effectLst/>
                        </a:rPr>
                        <a:t>School Resource Officer (SRO) </a:t>
                      </a:r>
                      <a:endParaRPr lang="en-US" sz="1600" b="1" i="0" u="none" strike="noStrike">
                        <a:solidFill>
                          <a:schemeClr val="bg1"/>
                        </a:solidFill>
                        <a:effectLst/>
                        <a:latin typeface="Arial" panose="020B0604020202020204" pitchFamily="34" charset="0"/>
                      </a:endParaRPr>
                    </a:p>
                  </a:txBody>
                  <a:tcPr marL="7033" marR="7033" marT="7033" marB="0" anchor="ctr">
                    <a:noFill/>
                  </a:tcPr>
                </a:tc>
                <a:tc>
                  <a:txBody>
                    <a:bodyPr/>
                    <a:lstStyle/>
                    <a:p>
                      <a:pPr algn="ctr" fontAlgn="ctr"/>
                      <a:r>
                        <a:rPr lang="en-CA" sz="1600" b="1" u="none" strike="noStrike" dirty="0">
                          <a:solidFill>
                            <a:schemeClr val="bg1"/>
                          </a:solidFill>
                          <a:effectLst/>
                        </a:rPr>
                        <a:t>5</a:t>
                      </a:r>
                      <a:endParaRPr lang="en-CA" sz="1600" b="1" i="0" u="none" strike="noStrike" dirty="0">
                        <a:solidFill>
                          <a:schemeClr val="bg1"/>
                        </a:solidFill>
                        <a:effectLst/>
                        <a:latin typeface="Arial" panose="020B0604020202020204" pitchFamily="34" charset="0"/>
                      </a:endParaRPr>
                    </a:p>
                  </a:txBody>
                  <a:tcPr marL="7033" marR="7033" marT="7033" marB="0" anchor="ctr">
                    <a:noFill/>
                  </a:tcPr>
                </a:tc>
                <a:tc>
                  <a:txBody>
                    <a:bodyPr/>
                    <a:lstStyle/>
                    <a:p>
                      <a:pPr algn="l" fontAlgn="ctr"/>
                      <a:r>
                        <a:rPr lang="en-US" sz="1400" u="none" strike="noStrike" dirty="0">
                          <a:solidFill>
                            <a:schemeClr val="bg1"/>
                          </a:solidFill>
                          <a:effectLst/>
                        </a:rPr>
                        <a:t>SRO programs have been shown by research to have a significant impact on the quality of life in the school community, to improve student and teacher morale, to have a positive impact on student </a:t>
                      </a:r>
                      <a:r>
                        <a:rPr lang="en-US" sz="1400" u="none" strike="noStrike" dirty="0" err="1">
                          <a:solidFill>
                            <a:schemeClr val="bg1"/>
                          </a:solidFill>
                          <a:effectLst/>
                        </a:rPr>
                        <a:t>behaviour</a:t>
                      </a:r>
                      <a:r>
                        <a:rPr lang="en-US" sz="1400" u="none" strike="noStrike" dirty="0">
                          <a:solidFill>
                            <a:schemeClr val="bg1"/>
                          </a:solidFill>
                          <a:effectLst/>
                        </a:rPr>
                        <a:t>, and to be of assistance in law enforcement. The current SRO program in Kelowna is too understaffed to have an appreciable impact. The Delta Police Department was used as a comparable to determine the number of additional positions required. </a:t>
                      </a:r>
                      <a:endParaRPr lang="en-US" sz="1400" b="0" i="0" u="none" strike="noStrike" dirty="0">
                        <a:solidFill>
                          <a:schemeClr val="bg1"/>
                        </a:solidFill>
                        <a:effectLst/>
                        <a:latin typeface="Arial" panose="020B0604020202020204" pitchFamily="34" charset="0"/>
                      </a:endParaRPr>
                    </a:p>
                  </a:txBody>
                  <a:tcPr marL="7033" marR="7033" marT="7033" marB="0" anchor="ctr">
                    <a:noFill/>
                  </a:tcPr>
                </a:tc>
                <a:extLst>
                  <a:ext uri="{0D108BD9-81ED-4DB2-BD59-A6C34878D82A}">
                    <a16:rowId xmlns:a16="http://schemas.microsoft.com/office/drawing/2014/main" val="2397057717"/>
                  </a:ext>
                </a:extLst>
              </a:tr>
              <a:tr h="1355836">
                <a:tc>
                  <a:txBody>
                    <a:bodyPr/>
                    <a:lstStyle/>
                    <a:p>
                      <a:pPr algn="ctr" fontAlgn="ctr"/>
                      <a:r>
                        <a:rPr lang="en-US" sz="1600" b="1" u="none" strike="noStrike">
                          <a:solidFill>
                            <a:schemeClr val="bg1"/>
                          </a:solidFill>
                          <a:effectLst/>
                        </a:rPr>
                        <a:t>General Duty Patrol</a:t>
                      </a:r>
                      <a:endParaRPr lang="en-US" sz="1600" b="1" i="0" u="none" strike="noStrike">
                        <a:solidFill>
                          <a:schemeClr val="bg1"/>
                        </a:solidFill>
                        <a:effectLst/>
                        <a:latin typeface="Arial" panose="020B0604020202020204" pitchFamily="34" charset="0"/>
                      </a:endParaRPr>
                    </a:p>
                  </a:txBody>
                  <a:tcPr marL="7033" marR="7033" marT="7033" marB="0" anchor="ctr">
                    <a:noFill/>
                  </a:tcPr>
                </a:tc>
                <a:tc>
                  <a:txBody>
                    <a:bodyPr/>
                    <a:lstStyle/>
                    <a:p>
                      <a:pPr algn="ctr" fontAlgn="ctr"/>
                      <a:r>
                        <a:rPr lang="en-CA" sz="1600" b="1" u="none" strike="noStrike">
                          <a:solidFill>
                            <a:schemeClr val="bg1"/>
                          </a:solidFill>
                          <a:effectLst/>
                        </a:rPr>
                        <a:t>16</a:t>
                      </a:r>
                      <a:endParaRPr lang="en-CA" sz="1600" b="1" i="0" u="none" strike="noStrike">
                        <a:solidFill>
                          <a:schemeClr val="bg1"/>
                        </a:solidFill>
                        <a:effectLst/>
                        <a:latin typeface="Arial" panose="020B0604020202020204" pitchFamily="34" charset="0"/>
                      </a:endParaRPr>
                    </a:p>
                  </a:txBody>
                  <a:tcPr marL="7033" marR="7033" marT="7033" marB="0" anchor="ctr">
                    <a:noFill/>
                  </a:tcPr>
                </a:tc>
                <a:tc>
                  <a:txBody>
                    <a:bodyPr/>
                    <a:lstStyle/>
                    <a:p>
                      <a:pPr algn="l" fontAlgn="ctr"/>
                      <a:r>
                        <a:rPr lang="en-US" sz="1400" u="none" strike="noStrike" dirty="0">
                          <a:solidFill>
                            <a:schemeClr val="bg1"/>
                          </a:solidFill>
                          <a:effectLst/>
                        </a:rPr>
                        <a:t>The current GD staffing levels are not adequate to meet the demands for service. There are ongoing challenges in meeting shift minimums and in having officers work overtime to fill shift complements. GD officers are carrying as many as 45 files.  This is up to twice as many as RCMP officers in comparable detachments. </a:t>
                      </a:r>
                      <a:endParaRPr lang="en-US" sz="1400" b="0" i="0" u="none" strike="noStrike" dirty="0">
                        <a:solidFill>
                          <a:schemeClr val="bg1"/>
                        </a:solidFill>
                        <a:effectLst/>
                        <a:latin typeface="Arial" panose="020B0604020202020204" pitchFamily="34" charset="0"/>
                      </a:endParaRPr>
                    </a:p>
                  </a:txBody>
                  <a:tcPr marL="7033" marR="7033" marT="7033" marB="0" anchor="ctr">
                    <a:noFill/>
                  </a:tcPr>
                </a:tc>
                <a:extLst>
                  <a:ext uri="{0D108BD9-81ED-4DB2-BD59-A6C34878D82A}">
                    <a16:rowId xmlns:a16="http://schemas.microsoft.com/office/drawing/2014/main" val="3183785828"/>
                  </a:ext>
                </a:extLst>
              </a:tr>
              <a:tr h="540070">
                <a:tc>
                  <a:txBody>
                    <a:bodyPr/>
                    <a:lstStyle/>
                    <a:p>
                      <a:pPr algn="ctr" fontAlgn="ctr"/>
                      <a:r>
                        <a:rPr lang="en-US" sz="1600" b="1" u="none" strike="noStrike">
                          <a:solidFill>
                            <a:schemeClr val="bg1"/>
                          </a:solidFill>
                          <a:effectLst/>
                        </a:rPr>
                        <a:t>Investigations (Major)</a:t>
                      </a:r>
                      <a:endParaRPr lang="en-US" sz="1600" b="1" i="0" u="none" strike="noStrike">
                        <a:solidFill>
                          <a:schemeClr val="bg1"/>
                        </a:solidFill>
                        <a:effectLst/>
                        <a:latin typeface="Arial" panose="020B0604020202020204" pitchFamily="34" charset="0"/>
                      </a:endParaRPr>
                    </a:p>
                  </a:txBody>
                  <a:tcPr marL="7033" marR="7033" marT="7033" marB="0" anchor="ctr">
                    <a:noFill/>
                  </a:tcPr>
                </a:tc>
                <a:tc>
                  <a:txBody>
                    <a:bodyPr/>
                    <a:lstStyle/>
                    <a:p>
                      <a:pPr algn="ctr" fontAlgn="ctr"/>
                      <a:r>
                        <a:rPr lang="en-CA" sz="1600" b="1" u="none" strike="noStrike">
                          <a:solidFill>
                            <a:schemeClr val="bg1"/>
                          </a:solidFill>
                          <a:effectLst/>
                        </a:rPr>
                        <a:t>10</a:t>
                      </a:r>
                      <a:endParaRPr lang="en-CA" sz="1600" b="1" i="0" u="none" strike="noStrike">
                        <a:solidFill>
                          <a:schemeClr val="bg1"/>
                        </a:solidFill>
                        <a:effectLst/>
                        <a:latin typeface="Arial" panose="020B0604020202020204" pitchFamily="34" charset="0"/>
                      </a:endParaRPr>
                    </a:p>
                  </a:txBody>
                  <a:tcPr marL="7033" marR="7033" marT="7033" marB="0" anchor="ctr">
                    <a:noFill/>
                  </a:tcPr>
                </a:tc>
                <a:tc>
                  <a:txBody>
                    <a:bodyPr/>
                    <a:lstStyle/>
                    <a:p>
                      <a:pPr algn="l" fontAlgn="ctr"/>
                      <a:r>
                        <a:rPr lang="en-US" sz="1400" u="none" strike="noStrike" dirty="0">
                          <a:solidFill>
                            <a:schemeClr val="bg1"/>
                          </a:solidFill>
                          <a:effectLst/>
                        </a:rPr>
                        <a:t>Current lack of capacity.</a:t>
                      </a:r>
                      <a:endParaRPr lang="en-US" sz="1400" b="0" i="0" u="none" strike="noStrike" dirty="0">
                        <a:solidFill>
                          <a:schemeClr val="bg1"/>
                        </a:solidFill>
                        <a:effectLst/>
                        <a:latin typeface="Arial" panose="020B0604020202020204" pitchFamily="34" charset="0"/>
                      </a:endParaRPr>
                    </a:p>
                  </a:txBody>
                  <a:tcPr marL="7033" marR="7033" marT="7033" marB="0" anchor="ctr">
                    <a:noFill/>
                  </a:tcPr>
                </a:tc>
                <a:extLst>
                  <a:ext uri="{0D108BD9-81ED-4DB2-BD59-A6C34878D82A}">
                    <a16:rowId xmlns:a16="http://schemas.microsoft.com/office/drawing/2014/main" val="892453402"/>
                  </a:ext>
                </a:extLst>
              </a:tr>
            </a:tbl>
          </a:graphicData>
        </a:graphic>
      </p:graphicFrame>
    </p:spTree>
    <p:extLst>
      <p:ext uri="{BB962C8B-B14F-4D97-AF65-F5344CB8AC3E}">
        <p14:creationId xmlns:p14="http://schemas.microsoft.com/office/powerpoint/2010/main" val="43866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393F-3C64-084E-8BA0-D8AC0123A135}"/>
              </a:ext>
            </a:extLst>
          </p:cNvPr>
          <p:cNvSpPr>
            <a:spLocks noGrp="1"/>
          </p:cNvSpPr>
          <p:nvPr>
            <p:ph type="title"/>
          </p:nvPr>
        </p:nvSpPr>
        <p:spPr>
          <a:xfrm>
            <a:off x="628650" y="365127"/>
            <a:ext cx="7886700" cy="701674"/>
          </a:xfrm>
        </p:spPr>
        <p:txBody>
          <a:bodyPr/>
          <a:lstStyle/>
          <a:p>
            <a:r>
              <a:rPr lang="en-US" dirty="0"/>
              <a:t>Recommended Sworn Positions</a:t>
            </a:r>
          </a:p>
        </p:txBody>
      </p:sp>
      <p:graphicFrame>
        <p:nvGraphicFramePr>
          <p:cNvPr id="4" name="Table 3">
            <a:extLst>
              <a:ext uri="{FF2B5EF4-FFF2-40B4-BE49-F238E27FC236}">
                <a16:creationId xmlns:a16="http://schemas.microsoft.com/office/drawing/2014/main" id="{EE3B4162-E21F-AC49-A23B-C80A1F4EDE8A}"/>
              </a:ext>
            </a:extLst>
          </p:cNvPr>
          <p:cNvGraphicFramePr>
            <a:graphicFrameLocks noGrp="1"/>
          </p:cNvGraphicFramePr>
          <p:nvPr>
            <p:extLst>
              <p:ext uri="{D42A27DB-BD31-4B8C-83A1-F6EECF244321}">
                <p14:modId xmlns:p14="http://schemas.microsoft.com/office/powerpoint/2010/main" val="799997857"/>
              </p:ext>
            </p:extLst>
          </p:nvPr>
        </p:nvGraphicFramePr>
        <p:xfrm>
          <a:off x="311150" y="1473201"/>
          <a:ext cx="8521699" cy="4620982"/>
        </p:xfrm>
        <a:graphic>
          <a:graphicData uri="http://schemas.openxmlformats.org/drawingml/2006/table">
            <a:tbl>
              <a:tblPr>
                <a:tableStyleId>{5C22544A-7EE6-4342-B048-85BDC9FD1C3A}</a:tableStyleId>
              </a:tblPr>
              <a:tblGrid>
                <a:gridCol w="2184400">
                  <a:extLst>
                    <a:ext uri="{9D8B030D-6E8A-4147-A177-3AD203B41FA5}">
                      <a16:colId xmlns:a16="http://schemas.microsoft.com/office/drawing/2014/main" val="3051296637"/>
                    </a:ext>
                  </a:extLst>
                </a:gridCol>
                <a:gridCol w="558800">
                  <a:extLst>
                    <a:ext uri="{9D8B030D-6E8A-4147-A177-3AD203B41FA5}">
                      <a16:colId xmlns:a16="http://schemas.microsoft.com/office/drawing/2014/main" val="196251268"/>
                    </a:ext>
                  </a:extLst>
                </a:gridCol>
                <a:gridCol w="5778499">
                  <a:extLst>
                    <a:ext uri="{9D8B030D-6E8A-4147-A177-3AD203B41FA5}">
                      <a16:colId xmlns:a16="http://schemas.microsoft.com/office/drawing/2014/main" val="3650974357"/>
                    </a:ext>
                  </a:extLst>
                </a:gridCol>
              </a:tblGrid>
              <a:tr h="609610">
                <a:tc>
                  <a:txBody>
                    <a:bodyPr/>
                    <a:lstStyle/>
                    <a:p>
                      <a:pPr algn="ctr" fontAlgn="ctr"/>
                      <a:r>
                        <a:rPr lang="en-US" sz="1600" b="1" u="none" strike="noStrike">
                          <a:solidFill>
                            <a:schemeClr val="bg1"/>
                          </a:solidFill>
                          <a:effectLst/>
                        </a:rPr>
                        <a:t>Crime Prevention</a:t>
                      </a:r>
                      <a:endParaRPr lang="en-US" sz="1600" b="1" i="0" u="none" strike="noStrike">
                        <a:solidFill>
                          <a:schemeClr val="bg1"/>
                        </a:solidFill>
                        <a:effectLst/>
                        <a:latin typeface="Arial" panose="020B0604020202020204" pitchFamily="34" charset="0"/>
                      </a:endParaRPr>
                    </a:p>
                  </a:txBody>
                  <a:tcPr marL="7033" marR="7033" marT="7033" marB="0" anchor="ctr">
                    <a:noFill/>
                  </a:tcPr>
                </a:tc>
                <a:tc>
                  <a:txBody>
                    <a:bodyPr/>
                    <a:lstStyle/>
                    <a:p>
                      <a:pPr algn="ctr" fontAlgn="ctr"/>
                      <a:r>
                        <a:rPr lang="en-CA" sz="1600" b="1" u="none" strike="noStrike">
                          <a:solidFill>
                            <a:schemeClr val="bg1"/>
                          </a:solidFill>
                          <a:effectLst/>
                        </a:rPr>
                        <a:t>4</a:t>
                      </a:r>
                      <a:endParaRPr lang="en-CA" sz="1600" b="1" i="0" u="none" strike="noStrike">
                        <a:solidFill>
                          <a:schemeClr val="bg1"/>
                        </a:solidFill>
                        <a:effectLst/>
                        <a:latin typeface="Arial" panose="020B0604020202020204" pitchFamily="34" charset="0"/>
                      </a:endParaRPr>
                    </a:p>
                  </a:txBody>
                  <a:tcPr marL="7033" marR="7033" marT="7033" marB="0" anchor="ctr">
                    <a:noFill/>
                  </a:tcPr>
                </a:tc>
                <a:tc>
                  <a:txBody>
                    <a:bodyPr/>
                    <a:lstStyle/>
                    <a:p>
                      <a:pPr algn="l" fontAlgn="ctr"/>
                      <a:r>
                        <a:rPr lang="en-US" sz="1400" u="none" strike="noStrike" dirty="0">
                          <a:solidFill>
                            <a:schemeClr val="bg1"/>
                          </a:solidFill>
                          <a:effectLst/>
                        </a:rPr>
                        <a:t>Kelowna detachment is unique in that it does not have a crime prevention unit staffed by sworn members who work with civilian members. </a:t>
                      </a:r>
                      <a:endParaRPr lang="en-US" sz="1400" b="0" i="0" u="none" strike="noStrike" dirty="0">
                        <a:solidFill>
                          <a:schemeClr val="bg1"/>
                        </a:solidFill>
                        <a:effectLst/>
                        <a:latin typeface="Arial" panose="020B0604020202020204" pitchFamily="34" charset="0"/>
                      </a:endParaRPr>
                    </a:p>
                  </a:txBody>
                  <a:tcPr marL="7033" marR="7033" marT="7033" marB="0" anchor="ctr">
                    <a:noFill/>
                  </a:tcPr>
                </a:tc>
                <a:extLst>
                  <a:ext uri="{0D108BD9-81ED-4DB2-BD59-A6C34878D82A}">
                    <a16:rowId xmlns:a16="http://schemas.microsoft.com/office/drawing/2014/main" val="2182985471"/>
                  </a:ext>
                </a:extLst>
              </a:tr>
              <a:tr h="616894">
                <a:tc>
                  <a:txBody>
                    <a:bodyPr/>
                    <a:lstStyle/>
                    <a:p>
                      <a:pPr algn="ctr" fontAlgn="ctr"/>
                      <a:r>
                        <a:rPr lang="en-US" sz="1600" b="1" u="none" strike="noStrike">
                          <a:solidFill>
                            <a:schemeClr val="bg1"/>
                          </a:solidFill>
                          <a:effectLst/>
                        </a:rPr>
                        <a:t>Neighbourhood Police Officer </a:t>
                      </a:r>
                      <a:endParaRPr lang="en-US" sz="1600" b="1" i="0" u="none" strike="noStrike">
                        <a:solidFill>
                          <a:schemeClr val="bg1"/>
                        </a:solidFill>
                        <a:effectLst/>
                        <a:latin typeface="Arial" panose="020B0604020202020204" pitchFamily="34" charset="0"/>
                      </a:endParaRPr>
                    </a:p>
                  </a:txBody>
                  <a:tcPr marL="7033" marR="7033" marT="7033" marB="0" anchor="ctr">
                    <a:noFill/>
                  </a:tcPr>
                </a:tc>
                <a:tc>
                  <a:txBody>
                    <a:bodyPr/>
                    <a:lstStyle/>
                    <a:p>
                      <a:pPr algn="ctr" fontAlgn="ctr"/>
                      <a:r>
                        <a:rPr lang="en-CA" sz="1600" b="1" u="none" strike="noStrike">
                          <a:solidFill>
                            <a:schemeClr val="bg1"/>
                          </a:solidFill>
                          <a:effectLst/>
                        </a:rPr>
                        <a:t>4</a:t>
                      </a:r>
                      <a:endParaRPr lang="en-CA" sz="1600" b="1" i="0" u="none" strike="noStrike">
                        <a:solidFill>
                          <a:schemeClr val="bg1"/>
                        </a:solidFill>
                        <a:effectLst/>
                        <a:latin typeface="Arial" panose="020B0604020202020204" pitchFamily="34" charset="0"/>
                      </a:endParaRPr>
                    </a:p>
                  </a:txBody>
                  <a:tcPr marL="7033" marR="7033" marT="7033" marB="0" anchor="ctr">
                    <a:noFill/>
                  </a:tcPr>
                </a:tc>
                <a:tc>
                  <a:txBody>
                    <a:bodyPr/>
                    <a:lstStyle/>
                    <a:p>
                      <a:pPr algn="l" fontAlgn="ctr"/>
                      <a:r>
                        <a:rPr lang="en-US" sz="1400" u="none" strike="noStrike" dirty="0">
                          <a:solidFill>
                            <a:schemeClr val="bg1"/>
                          </a:solidFill>
                          <a:effectLst/>
                        </a:rPr>
                        <a:t>It is important to have officers engaged in proactive community engagement in areas other than the downtown core.</a:t>
                      </a:r>
                      <a:endParaRPr lang="en-US" sz="1400" b="0" i="0" u="none" strike="noStrike" dirty="0">
                        <a:solidFill>
                          <a:schemeClr val="bg1"/>
                        </a:solidFill>
                        <a:effectLst/>
                        <a:latin typeface="Calibri" panose="020F0502020204030204" pitchFamily="34" charset="0"/>
                      </a:endParaRPr>
                    </a:p>
                  </a:txBody>
                  <a:tcPr marL="7033" marR="7033" marT="7033" marB="0" anchor="ctr">
                    <a:noFill/>
                  </a:tcPr>
                </a:tc>
                <a:extLst>
                  <a:ext uri="{0D108BD9-81ED-4DB2-BD59-A6C34878D82A}">
                    <a16:rowId xmlns:a16="http://schemas.microsoft.com/office/drawing/2014/main" val="3569088343"/>
                  </a:ext>
                </a:extLst>
              </a:tr>
              <a:tr h="1889240">
                <a:tc>
                  <a:txBody>
                    <a:bodyPr/>
                    <a:lstStyle/>
                    <a:p>
                      <a:pPr algn="ctr" fontAlgn="ctr"/>
                      <a:r>
                        <a:rPr lang="en-US" sz="1600" b="1" u="none" strike="noStrike" dirty="0">
                          <a:solidFill>
                            <a:schemeClr val="bg1"/>
                          </a:solidFill>
                          <a:effectLst/>
                        </a:rPr>
                        <a:t>AOT and ACT teams </a:t>
                      </a:r>
                      <a:endParaRPr lang="en-US" sz="1600" b="1" i="0" u="none" strike="noStrike" dirty="0">
                        <a:solidFill>
                          <a:schemeClr val="bg1"/>
                        </a:solidFill>
                        <a:effectLst/>
                        <a:latin typeface="Arial" panose="020B0604020202020204" pitchFamily="34" charset="0"/>
                      </a:endParaRPr>
                    </a:p>
                  </a:txBody>
                  <a:tcPr marL="7033" marR="7033" marT="7033" marB="0" anchor="ctr">
                    <a:noFill/>
                  </a:tcPr>
                </a:tc>
                <a:tc>
                  <a:txBody>
                    <a:bodyPr/>
                    <a:lstStyle/>
                    <a:p>
                      <a:pPr algn="ctr" fontAlgn="ctr"/>
                      <a:r>
                        <a:rPr lang="en-CA" sz="1600" b="1" u="none" strike="noStrike">
                          <a:solidFill>
                            <a:schemeClr val="bg1"/>
                          </a:solidFill>
                          <a:effectLst/>
                        </a:rPr>
                        <a:t>4</a:t>
                      </a:r>
                      <a:endParaRPr lang="en-CA" sz="1600" b="1" i="0" u="none" strike="noStrike">
                        <a:solidFill>
                          <a:schemeClr val="bg1"/>
                        </a:solidFill>
                        <a:effectLst/>
                        <a:latin typeface="Arial" panose="020B0604020202020204" pitchFamily="34" charset="0"/>
                      </a:endParaRPr>
                    </a:p>
                  </a:txBody>
                  <a:tcPr marL="7033" marR="7033" marT="7033" marB="0" anchor="ctr">
                    <a:noFill/>
                  </a:tcPr>
                </a:tc>
                <a:tc>
                  <a:txBody>
                    <a:bodyPr/>
                    <a:lstStyle/>
                    <a:p>
                      <a:pPr algn="l" fontAlgn="ctr"/>
                      <a:r>
                        <a:rPr lang="en-US" sz="1400" u="none" strike="noStrike" dirty="0">
                          <a:solidFill>
                            <a:schemeClr val="bg1"/>
                          </a:solidFill>
                          <a:effectLst/>
                        </a:rPr>
                        <a:t>The PACT units are primarily reactive and are not involved in long-term problem solving. The AOT and ACT teams have demonstrated success in addressing the needs of at-risk and vulnerable individuals who have a lengthy history of contact with the police and other agencies. The VPD AOT and ACT teams can serve as a model. The ACT teams involves police officers working with other professionals, while the AOT team is a partnership with Vancouver Coastal Health.  These positions would be allocated in lieu of another PACT patrol unit.</a:t>
                      </a:r>
                      <a:endParaRPr lang="en-US" sz="1400" b="0" i="0" u="none" strike="noStrike" dirty="0">
                        <a:solidFill>
                          <a:schemeClr val="bg1"/>
                        </a:solidFill>
                        <a:effectLst/>
                        <a:latin typeface="Arial" panose="020B0604020202020204" pitchFamily="34" charset="0"/>
                      </a:endParaRPr>
                    </a:p>
                  </a:txBody>
                  <a:tcPr marL="7033" marR="7033" marT="7033" marB="0" anchor="ctr">
                    <a:noFill/>
                  </a:tcPr>
                </a:tc>
                <a:extLst>
                  <a:ext uri="{0D108BD9-81ED-4DB2-BD59-A6C34878D82A}">
                    <a16:rowId xmlns:a16="http://schemas.microsoft.com/office/drawing/2014/main" val="4156738492"/>
                  </a:ext>
                </a:extLst>
              </a:tr>
              <a:tr h="1505238">
                <a:tc>
                  <a:txBody>
                    <a:bodyPr/>
                    <a:lstStyle/>
                    <a:p>
                      <a:pPr algn="ctr" fontAlgn="ctr"/>
                      <a:r>
                        <a:rPr lang="en-US" sz="1600" b="1" u="none" strike="noStrike" dirty="0">
                          <a:solidFill>
                            <a:schemeClr val="bg1"/>
                          </a:solidFill>
                          <a:effectLst/>
                        </a:rPr>
                        <a:t>General Investigation </a:t>
                      </a:r>
                      <a:br>
                        <a:rPr lang="en-US" sz="1600" b="1" u="none" strike="noStrike" dirty="0">
                          <a:solidFill>
                            <a:schemeClr val="bg1"/>
                          </a:solidFill>
                          <a:effectLst/>
                        </a:rPr>
                      </a:br>
                      <a:r>
                        <a:rPr lang="en-US" sz="1600" b="1" u="none" strike="noStrike" dirty="0">
                          <a:solidFill>
                            <a:schemeClr val="bg1"/>
                          </a:solidFill>
                          <a:effectLst/>
                        </a:rPr>
                        <a:t>(Patrol-aligned)</a:t>
                      </a:r>
                      <a:endParaRPr lang="en-US" sz="1600" b="1" i="0" u="none" strike="noStrike" dirty="0">
                        <a:solidFill>
                          <a:schemeClr val="bg1"/>
                        </a:solidFill>
                        <a:effectLst/>
                        <a:latin typeface="Arial" panose="020B0604020202020204" pitchFamily="34" charset="0"/>
                      </a:endParaRPr>
                    </a:p>
                  </a:txBody>
                  <a:tcPr marL="7033" marR="7033" marT="7033" marB="0" anchor="ctr">
                    <a:noFill/>
                  </a:tcPr>
                </a:tc>
                <a:tc>
                  <a:txBody>
                    <a:bodyPr/>
                    <a:lstStyle/>
                    <a:p>
                      <a:pPr algn="ctr" fontAlgn="ctr"/>
                      <a:r>
                        <a:rPr lang="en-CA" sz="1600" b="1" u="none" strike="noStrike" dirty="0">
                          <a:solidFill>
                            <a:schemeClr val="bg1"/>
                          </a:solidFill>
                          <a:effectLst/>
                        </a:rPr>
                        <a:t>4</a:t>
                      </a:r>
                      <a:endParaRPr lang="en-CA" sz="1600" b="1" i="0" u="none" strike="noStrike" dirty="0">
                        <a:solidFill>
                          <a:schemeClr val="bg1"/>
                        </a:solidFill>
                        <a:effectLst/>
                        <a:latin typeface="Arial" panose="020B0604020202020204" pitchFamily="34" charset="0"/>
                      </a:endParaRPr>
                    </a:p>
                  </a:txBody>
                  <a:tcPr marL="7033" marR="7033" marT="7033" marB="0" anchor="ctr">
                    <a:noFill/>
                  </a:tcPr>
                </a:tc>
                <a:tc>
                  <a:txBody>
                    <a:bodyPr/>
                    <a:lstStyle/>
                    <a:p>
                      <a:pPr algn="l" fontAlgn="ctr"/>
                      <a:r>
                        <a:rPr lang="en-US" sz="1400" u="none" strike="noStrike" dirty="0">
                          <a:solidFill>
                            <a:schemeClr val="bg1"/>
                          </a:solidFill>
                          <a:effectLst/>
                        </a:rPr>
                        <a:t>General Duty members are currently carrying files that involve complex investigations. Given the service demands on GD officers, this often results in officers not having time to conduct adequate investigations. GD officers in comparable detachments and municipal police services are not responsible for investigating complex files. These additional officer would be permanently attached to the GD watches to assist with these cases. </a:t>
                      </a:r>
                      <a:endParaRPr lang="en-US" sz="1400" b="0" i="0" u="none" strike="noStrike" dirty="0">
                        <a:solidFill>
                          <a:schemeClr val="bg1"/>
                        </a:solidFill>
                        <a:effectLst/>
                        <a:latin typeface="Arial" panose="020B0604020202020204" pitchFamily="34" charset="0"/>
                      </a:endParaRPr>
                    </a:p>
                  </a:txBody>
                  <a:tcPr marL="7033" marR="7033" marT="7033" marB="0" anchor="ctr">
                    <a:noFill/>
                  </a:tcPr>
                </a:tc>
                <a:extLst>
                  <a:ext uri="{0D108BD9-81ED-4DB2-BD59-A6C34878D82A}">
                    <a16:rowId xmlns:a16="http://schemas.microsoft.com/office/drawing/2014/main" val="1428082626"/>
                  </a:ext>
                </a:extLst>
              </a:tr>
            </a:tbl>
          </a:graphicData>
        </a:graphic>
      </p:graphicFrame>
    </p:spTree>
    <p:extLst>
      <p:ext uri="{BB962C8B-B14F-4D97-AF65-F5344CB8AC3E}">
        <p14:creationId xmlns:p14="http://schemas.microsoft.com/office/powerpoint/2010/main" val="214952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9587-F15C-974C-B9CE-F91FC1F8CDF9}"/>
              </a:ext>
            </a:extLst>
          </p:cNvPr>
          <p:cNvSpPr>
            <a:spLocks noGrp="1"/>
          </p:cNvSpPr>
          <p:nvPr>
            <p:ph type="title"/>
          </p:nvPr>
        </p:nvSpPr>
        <p:spPr/>
        <p:txBody>
          <a:bodyPr/>
          <a:lstStyle/>
          <a:p>
            <a:r>
              <a:rPr lang="en-US" dirty="0"/>
              <a:t>Recommended Civilian ME Positions</a:t>
            </a:r>
          </a:p>
        </p:txBody>
      </p:sp>
      <p:graphicFrame>
        <p:nvGraphicFramePr>
          <p:cNvPr id="4" name="Table 3">
            <a:extLst>
              <a:ext uri="{FF2B5EF4-FFF2-40B4-BE49-F238E27FC236}">
                <a16:creationId xmlns:a16="http://schemas.microsoft.com/office/drawing/2014/main" id="{DB917FC3-102D-EE4F-BFA2-7E201AA96197}"/>
              </a:ext>
            </a:extLst>
          </p:cNvPr>
          <p:cNvGraphicFramePr>
            <a:graphicFrameLocks noGrp="1"/>
          </p:cNvGraphicFramePr>
          <p:nvPr>
            <p:extLst>
              <p:ext uri="{D42A27DB-BD31-4B8C-83A1-F6EECF244321}">
                <p14:modId xmlns:p14="http://schemas.microsoft.com/office/powerpoint/2010/main" val="2048246798"/>
              </p:ext>
            </p:extLst>
          </p:nvPr>
        </p:nvGraphicFramePr>
        <p:xfrm>
          <a:off x="628650" y="1690689"/>
          <a:ext cx="7886700" cy="4279377"/>
        </p:xfrm>
        <a:graphic>
          <a:graphicData uri="http://schemas.openxmlformats.org/drawingml/2006/table">
            <a:tbl>
              <a:tblPr>
                <a:tableStyleId>{5C22544A-7EE6-4342-B048-85BDC9FD1C3A}</a:tableStyleId>
              </a:tblPr>
              <a:tblGrid>
                <a:gridCol w="2784017">
                  <a:extLst>
                    <a:ext uri="{9D8B030D-6E8A-4147-A177-3AD203B41FA5}">
                      <a16:colId xmlns:a16="http://schemas.microsoft.com/office/drawing/2014/main" val="2115736562"/>
                    </a:ext>
                  </a:extLst>
                </a:gridCol>
                <a:gridCol w="625933">
                  <a:extLst>
                    <a:ext uri="{9D8B030D-6E8A-4147-A177-3AD203B41FA5}">
                      <a16:colId xmlns:a16="http://schemas.microsoft.com/office/drawing/2014/main" val="174128342"/>
                    </a:ext>
                  </a:extLst>
                </a:gridCol>
                <a:gridCol w="4476750">
                  <a:extLst>
                    <a:ext uri="{9D8B030D-6E8A-4147-A177-3AD203B41FA5}">
                      <a16:colId xmlns:a16="http://schemas.microsoft.com/office/drawing/2014/main" val="2294278809"/>
                    </a:ext>
                  </a:extLst>
                </a:gridCol>
              </a:tblGrid>
              <a:tr h="1331911">
                <a:tc>
                  <a:txBody>
                    <a:bodyPr/>
                    <a:lstStyle/>
                    <a:p>
                      <a:pPr algn="ctr" fontAlgn="ctr"/>
                      <a:r>
                        <a:rPr lang="en-US" sz="1400" b="1" u="none" strike="noStrike" dirty="0">
                          <a:solidFill>
                            <a:schemeClr val="bg1"/>
                          </a:solidFill>
                          <a:effectLst/>
                        </a:rPr>
                        <a:t>Police Information Clerk</a:t>
                      </a:r>
                      <a:endParaRPr lang="en-US" sz="1400" b="1" i="0" u="none" strike="noStrike" dirty="0">
                        <a:solidFill>
                          <a:schemeClr val="bg1"/>
                        </a:solidFill>
                        <a:effectLst/>
                        <a:latin typeface="Calibri" panose="020F0502020204030204" pitchFamily="34" charset="0"/>
                      </a:endParaRPr>
                    </a:p>
                  </a:txBody>
                  <a:tcPr marL="9525" marR="9525" marT="9525" marB="0" anchor="ctr">
                    <a:noFill/>
                  </a:tcPr>
                </a:tc>
                <a:tc>
                  <a:txBody>
                    <a:bodyPr/>
                    <a:lstStyle/>
                    <a:p>
                      <a:pPr algn="ctr" fontAlgn="ctr"/>
                      <a:r>
                        <a:rPr lang="en-CA" sz="1400" b="1" u="none" strike="noStrike">
                          <a:solidFill>
                            <a:schemeClr val="bg1"/>
                          </a:solidFill>
                          <a:effectLst/>
                        </a:rPr>
                        <a:t>1</a:t>
                      </a:r>
                      <a:endParaRPr lang="en-CA" sz="1400" b="1" i="0" u="none" strike="noStrike">
                        <a:solidFill>
                          <a:schemeClr val="bg1"/>
                        </a:solidFill>
                        <a:effectLst/>
                        <a:latin typeface="Calibri" panose="020F0502020204030204" pitchFamily="34" charset="0"/>
                      </a:endParaRPr>
                    </a:p>
                  </a:txBody>
                  <a:tcPr marL="9525" marR="9525" marT="9525" marB="0" anchor="ctr">
                    <a:noFill/>
                  </a:tcPr>
                </a:tc>
                <a:tc>
                  <a:txBody>
                    <a:bodyPr/>
                    <a:lstStyle/>
                    <a:p>
                      <a:pPr algn="l" fontAlgn="ctr"/>
                      <a:r>
                        <a:rPr lang="en-US" sz="1400" u="none" strike="noStrike" dirty="0">
                          <a:solidFill>
                            <a:schemeClr val="bg1"/>
                          </a:solidFill>
                          <a:effectLst/>
                        </a:rPr>
                        <a:t>This will allow extended front counter hours during the week and 5 hours on Saturday and Sunday. The current hours of the front counter are limited in comparison to other similar-sized detachments. Police accessibility to the public increases trust and confidence in the police.</a:t>
                      </a:r>
                      <a:endParaRPr lang="en-US" sz="1400" b="0" i="0" u="none" strike="noStrike" dirty="0">
                        <a:solidFill>
                          <a:schemeClr val="bg1"/>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val="1569378361"/>
                  </a:ext>
                </a:extLst>
              </a:tr>
              <a:tr h="351936">
                <a:tc>
                  <a:txBody>
                    <a:bodyPr/>
                    <a:lstStyle/>
                    <a:p>
                      <a:pPr algn="ctr" fontAlgn="ctr"/>
                      <a:r>
                        <a:rPr lang="en-US" sz="1400" b="1" u="none" strike="noStrike" dirty="0">
                          <a:solidFill>
                            <a:schemeClr val="bg1"/>
                          </a:solidFill>
                          <a:effectLst/>
                        </a:rPr>
                        <a:t>Exhibits</a:t>
                      </a:r>
                      <a:endParaRPr lang="en-US" sz="1400" b="1" i="0" u="none" strike="noStrike" dirty="0">
                        <a:solidFill>
                          <a:schemeClr val="bg1"/>
                        </a:solidFill>
                        <a:effectLst/>
                        <a:latin typeface="Arial" panose="020B0604020202020204" pitchFamily="34" charset="0"/>
                      </a:endParaRPr>
                    </a:p>
                  </a:txBody>
                  <a:tcPr marL="9525" marR="9525" marT="9525" marB="0" anchor="ctr">
                    <a:noFill/>
                  </a:tcPr>
                </a:tc>
                <a:tc>
                  <a:txBody>
                    <a:bodyPr/>
                    <a:lstStyle/>
                    <a:p>
                      <a:pPr algn="ctr" fontAlgn="ctr"/>
                      <a:r>
                        <a:rPr lang="en-CA" sz="1400" b="1" u="none" strike="noStrike">
                          <a:solidFill>
                            <a:schemeClr val="bg1"/>
                          </a:solidFill>
                          <a:effectLst/>
                        </a:rPr>
                        <a:t>2</a:t>
                      </a:r>
                      <a:endParaRPr lang="en-CA" sz="1400" b="1" i="0" u="none" strike="noStrike">
                        <a:solidFill>
                          <a:schemeClr val="bg1"/>
                        </a:solidFill>
                        <a:effectLst/>
                        <a:latin typeface="Arial" panose="020B0604020202020204" pitchFamily="34" charset="0"/>
                      </a:endParaRPr>
                    </a:p>
                  </a:txBody>
                  <a:tcPr marL="9525" marR="9525" marT="9525" marB="0" anchor="ctr">
                    <a:noFill/>
                  </a:tcPr>
                </a:tc>
                <a:tc>
                  <a:txBody>
                    <a:bodyPr/>
                    <a:lstStyle/>
                    <a:p>
                      <a:pPr algn="l" fontAlgn="ctr"/>
                      <a:r>
                        <a:rPr lang="en-US" sz="1400" u="none" strike="noStrike" dirty="0">
                          <a:solidFill>
                            <a:schemeClr val="bg1"/>
                          </a:solidFill>
                          <a:effectLst/>
                        </a:rPr>
                        <a:t>Current lack of capacity</a:t>
                      </a:r>
                      <a:endParaRPr lang="en-US" sz="1400" b="0" i="0" u="none" strike="noStrike" dirty="0">
                        <a:solidFill>
                          <a:schemeClr val="bg1"/>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1051021181"/>
                  </a:ext>
                </a:extLst>
              </a:tr>
              <a:tr h="351936">
                <a:tc>
                  <a:txBody>
                    <a:bodyPr/>
                    <a:lstStyle/>
                    <a:p>
                      <a:pPr algn="ctr" fontAlgn="ctr"/>
                      <a:r>
                        <a:rPr lang="en-US" sz="1400" b="1" u="none" strike="noStrike" dirty="0">
                          <a:solidFill>
                            <a:schemeClr val="bg1"/>
                          </a:solidFill>
                          <a:effectLst/>
                        </a:rPr>
                        <a:t>Disclosure</a:t>
                      </a:r>
                      <a:endParaRPr lang="en-US" sz="1400" b="1" i="0" u="none" strike="noStrike" dirty="0">
                        <a:solidFill>
                          <a:schemeClr val="bg1"/>
                        </a:solidFill>
                        <a:effectLst/>
                        <a:latin typeface="Arial" panose="020B0604020202020204" pitchFamily="34" charset="0"/>
                      </a:endParaRPr>
                    </a:p>
                  </a:txBody>
                  <a:tcPr marL="9525" marR="9525" marT="9525" marB="0" anchor="ctr">
                    <a:noFill/>
                  </a:tcPr>
                </a:tc>
                <a:tc>
                  <a:txBody>
                    <a:bodyPr/>
                    <a:lstStyle/>
                    <a:p>
                      <a:pPr algn="ctr" fontAlgn="ctr"/>
                      <a:r>
                        <a:rPr lang="en-CA" sz="1400" b="1" u="none" strike="noStrike">
                          <a:solidFill>
                            <a:schemeClr val="bg1"/>
                          </a:solidFill>
                          <a:effectLst/>
                        </a:rPr>
                        <a:t>1</a:t>
                      </a:r>
                      <a:endParaRPr lang="en-CA" sz="1400" b="1" i="0" u="none" strike="noStrike">
                        <a:solidFill>
                          <a:schemeClr val="bg1"/>
                        </a:solidFill>
                        <a:effectLst/>
                        <a:latin typeface="Arial" panose="020B0604020202020204" pitchFamily="34" charset="0"/>
                      </a:endParaRPr>
                    </a:p>
                  </a:txBody>
                  <a:tcPr marL="9525" marR="9525" marT="9525" marB="0" anchor="ctr">
                    <a:noFill/>
                  </a:tcPr>
                </a:tc>
                <a:tc>
                  <a:txBody>
                    <a:bodyPr/>
                    <a:lstStyle/>
                    <a:p>
                      <a:pPr algn="l" fontAlgn="ctr"/>
                      <a:r>
                        <a:rPr lang="en-US" sz="1400" u="none" strike="noStrike">
                          <a:solidFill>
                            <a:schemeClr val="bg1"/>
                          </a:solidFill>
                          <a:effectLst/>
                        </a:rPr>
                        <a:t>Current lack of capacity</a:t>
                      </a:r>
                      <a:endParaRPr lang="en-US" sz="1400" b="0" i="0" u="none" strike="noStrike">
                        <a:solidFill>
                          <a:schemeClr val="bg1"/>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4923114"/>
                  </a:ext>
                </a:extLst>
              </a:tr>
              <a:tr h="923833">
                <a:tc>
                  <a:txBody>
                    <a:bodyPr/>
                    <a:lstStyle/>
                    <a:p>
                      <a:pPr algn="ctr" fontAlgn="ctr"/>
                      <a:r>
                        <a:rPr lang="en-US" sz="1400" b="1" u="none" strike="noStrike" dirty="0">
                          <a:solidFill>
                            <a:schemeClr val="bg1"/>
                          </a:solidFill>
                          <a:effectLst/>
                        </a:rPr>
                        <a:t>Transcription</a:t>
                      </a:r>
                      <a:endParaRPr lang="en-US" sz="1400" b="1" i="0" u="none" strike="noStrike" dirty="0">
                        <a:solidFill>
                          <a:schemeClr val="bg1"/>
                        </a:solidFill>
                        <a:effectLst/>
                        <a:latin typeface="Arial" panose="020B0604020202020204" pitchFamily="34" charset="0"/>
                      </a:endParaRPr>
                    </a:p>
                  </a:txBody>
                  <a:tcPr marL="9525" marR="9525" marT="9525" marB="0" anchor="ctr">
                    <a:noFill/>
                  </a:tcPr>
                </a:tc>
                <a:tc>
                  <a:txBody>
                    <a:bodyPr/>
                    <a:lstStyle/>
                    <a:p>
                      <a:pPr algn="ctr" fontAlgn="ctr"/>
                      <a:r>
                        <a:rPr lang="en-CA" sz="1400" b="1" u="none" strike="noStrike">
                          <a:solidFill>
                            <a:schemeClr val="bg1"/>
                          </a:solidFill>
                          <a:effectLst/>
                        </a:rPr>
                        <a:t>2</a:t>
                      </a:r>
                      <a:endParaRPr lang="en-CA" sz="1400" b="1" i="0" u="none" strike="noStrike">
                        <a:solidFill>
                          <a:schemeClr val="bg1"/>
                        </a:solidFill>
                        <a:effectLst/>
                        <a:latin typeface="Arial" panose="020B0604020202020204" pitchFamily="34" charset="0"/>
                      </a:endParaRPr>
                    </a:p>
                  </a:txBody>
                  <a:tcPr marL="9525" marR="9525" marT="9525" marB="0" anchor="ctr">
                    <a:noFill/>
                  </a:tcPr>
                </a:tc>
                <a:tc>
                  <a:txBody>
                    <a:bodyPr/>
                    <a:lstStyle/>
                    <a:p>
                      <a:pPr algn="l" fontAlgn="ctr"/>
                      <a:r>
                        <a:rPr lang="en-US" sz="1400" u="none" strike="noStrike">
                          <a:solidFill>
                            <a:schemeClr val="bg1"/>
                          </a:solidFill>
                          <a:effectLst/>
                        </a:rPr>
                        <a:t>The transcription section is backlogged and the 90-120 delays in completing transcripts is too lengthy and may compromise the timeliness of prosecutions under the Jordan decision.</a:t>
                      </a:r>
                      <a:endParaRPr lang="en-US" sz="1400" b="0" i="0" u="none" strike="noStrike">
                        <a:solidFill>
                          <a:schemeClr val="bg1"/>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1724336459"/>
                  </a:ext>
                </a:extLst>
              </a:tr>
              <a:tr h="351936">
                <a:tc>
                  <a:txBody>
                    <a:bodyPr/>
                    <a:lstStyle/>
                    <a:p>
                      <a:pPr algn="ctr" fontAlgn="ctr"/>
                      <a:r>
                        <a:rPr lang="en-US" sz="1400" b="1" u="none" strike="noStrike" dirty="0">
                          <a:solidFill>
                            <a:schemeClr val="bg1"/>
                          </a:solidFill>
                          <a:effectLst/>
                        </a:rPr>
                        <a:t>Volunteer Coordinator </a:t>
                      </a:r>
                      <a:endParaRPr lang="en-US" sz="1400" b="1" i="0" u="none" strike="noStrike" dirty="0">
                        <a:solidFill>
                          <a:schemeClr val="bg1"/>
                        </a:solidFill>
                        <a:effectLst/>
                        <a:latin typeface="Arial" panose="020B0604020202020204" pitchFamily="34" charset="0"/>
                      </a:endParaRPr>
                    </a:p>
                  </a:txBody>
                  <a:tcPr marL="9525" marR="9525" marT="9525" marB="0" anchor="ctr">
                    <a:noFill/>
                  </a:tcPr>
                </a:tc>
                <a:tc>
                  <a:txBody>
                    <a:bodyPr/>
                    <a:lstStyle/>
                    <a:p>
                      <a:pPr algn="ctr" fontAlgn="ctr"/>
                      <a:r>
                        <a:rPr lang="en-CA" sz="1400" b="1" u="none" strike="noStrike">
                          <a:solidFill>
                            <a:schemeClr val="bg1"/>
                          </a:solidFill>
                          <a:effectLst/>
                        </a:rPr>
                        <a:t>1</a:t>
                      </a:r>
                      <a:endParaRPr lang="en-CA" sz="1400" b="1" i="0" u="none" strike="noStrike">
                        <a:solidFill>
                          <a:schemeClr val="bg1"/>
                        </a:solidFill>
                        <a:effectLst/>
                        <a:latin typeface="Arial" panose="020B0604020202020204" pitchFamily="34" charset="0"/>
                      </a:endParaRPr>
                    </a:p>
                  </a:txBody>
                  <a:tcPr marL="9525" marR="9525" marT="9525" marB="0" anchor="ctr">
                    <a:noFill/>
                  </a:tcPr>
                </a:tc>
                <a:tc>
                  <a:txBody>
                    <a:bodyPr/>
                    <a:lstStyle/>
                    <a:p>
                      <a:pPr algn="l" fontAlgn="ctr"/>
                      <a:r>
                        <a:rPr lang="en-US" sz="1400" u="none" strike="noStrike">
                          <a:solidFill>
                            <a:schemeClr val="bg1"/>
                          </a:solidFill>
                          <a:effectLst/>
                        </a:rPr>
                        <a:t>Current lack of capacity</a:t>
                      </a:r>
                      <a:endParaRPr lang="en-US" sz="1400" b="0" i="0" u="none" strike="noStrike">
                        <a:solidFill>
                          <a:schemeClr val="bg1"/>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599277103"/>
                  </a:ext>
                </a:extLst>
              </a:tr>
              <a:tr h="351936">
                <a:tc>
                  <a:txBody>
                    <a:bodyPr/>
                    <a:lstStyle/>
                    <a:p>
                      <a:pPr algn="ctr" fontAlgn="ctr"/>
                      <a:r>
                        <a:rPr lang="en-CA" sz="1400" b="1" u="none" strike="noStrike" dirty="0">
                          <a:solidFill>
                            <a:schemeClr val="bg1"/>
                          </a:solidFill>
                          <a:effectLst/>
                        </a:rPr>
                        <a:t>Crime Review Section</a:t>
                      </a:r>
                      <a:endParaRPr lang="en-CA" sz="1400" b="1" i="0" u="none" strike="noStrike" dirty="0">
                        <a:solidFill>
                          <a:schemeClr val="bg1"/>
                        </a:solidFill>
                        <a:effectLst/>
                        <a:latin typeface="Arial" panose="020B0604020202020204" pitchFamily="34" charset="0"/>
                      </a:endParaRPr>
                    </a:p>
                  </a:txBody>
                  <a:tcPr marL="9525" marR="9525" marT="9525" marB="0" anchor="ctr">
                    <a:noFill/>
                  </a:tcPr>
                </a:tc>
                <a:tc>
                  <a:txBody>
                    <a:bodyPr/>
                    <a:lstStyle/>
                    <a:p>
                      <a:pPr algn="ctr" fontAlgn="ctr"/>
                      <a:r>
                        <a:rPr lang="en-CA" sz="1400" b="1" u="none" strike="noStrike">
                          <a:solidFill>
                            <a:schemeClr val="bg1"/>
                          </a:solidFill>
                          <a:effectLst/>
                        </a:rPr>
                        <a:t>1</a:t>
                      </a:r>
                      <a:endParaRPr lang="en-CA" sz="1400" b="1" i="0" u="none" strike="noStrike">
                        <a:solidFill>
                          <a:schemeClr val="bg1"/>
                        </a:solidFill>
                        <a:effectLst/>
                        <a:latin typeface="Arial" panose="020B0604020202020204" pitchFamily="34" charset="0"/>
                      </a:endParaRPr>
                    </a:p>
                  </a:txBody>
                  <a:tcPr marL="9525" marR="9525" marT="9525" marB="0" anchor="ctr">
                    <a:noFill/>
                  </a:tcPr>
                </a:tc>
                <a:tc>
                  <a:txBody>
                    <a:bodyPr/>
                    <a:lstStyle/>
                    <a:p>
                      <a:pPr algn="l" fontAlgn="ctr"/>
                      <a:r>
                        <a:rPr lang="en-CA" sz="1400" u="none" strike="noStrike">
                          <a:solidFill>
                            <a:schemeClr val="bg1"/>
                          </a:solidFill>
                          <a:effectLst/>
                        </a:rPr>
                        <a:t>Current lack of capacity</a:t>
                      </a:r>
                      <a:endParaRPr lang="en-CA" sz="1400" b="0" i="0" u="none" strike="noStrike">
                        <a:solidFill>
                          <a:schemeClr val="bg1"/>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645398264"/>
                  </a:ext>
                </a:extLst>
              </a:tr>
              <a:tr h="615889">
                <a:tc>
                  <a:txBody>
                    <a:bodyPr/>
                    <a:lstStyle/>
                    <a:p>
                      <a:pPr algn="ctr" fontAlgn="ctr"/>
                      <a:r>
                        <a:rPr lang="en-US" sz="1400" b="1" u="none" strike="noStrike" dirty="0">
                          <a:solidFill>
                            <a:schemeClr val="bg1"/>
                          </a:solidFill>
                          <a:effectLst/>
                        </a:rPr>
                        <a:t>Crime Analysts </a:t>
                      </a:r>
                      <a:endParaRPr lang="en-US" sz="1400" b="1" i="0" u="none" strike="noStrike" dirty="0">
                        <a:solidFill>
                          <a:schemeClr val="bg1"/>
                        </a:solidFill>
                        <a:effectLst/>
                        <a:latin typeface="Arial" panose="020B0604020202020204" pitchFamily="34" charset="0"/>
                      </a:endParaRPr>
                    </a:p>
                  </a:txBody>
                  <a:tcPr marL="9525" marR="9525" marT="9525" marB="0" anchor="ctr">
                    <a:noFill/>
                  </a:tcPr>
                </a:tc>
                <a:tc>
                  <a:txBody>
                    <a:bodyPr/>
                    <a:lstStyle/>
                    <a:p>
                      <a:pPr algn="ctr" fontAlgn="ctr"/>
                      <a:r>
                        <a:rPr lang="en-CA" sz="1400" b="1" u="none" strike="noStrike" dirty="0">
                          <a:solidFill>
                            <a:schemeClr val="bg1"/>
                          </a:solidFill>
                          <a:effectLst/>
                        </a:rPr>
                        <a:t>3</a:t>
                      </a:r>
                      <a:endParaRPr lang="en-CA" sz="1400" b="1" i="0" u="none" strike="noStrike" dirty="0">
                        <a:solidFill>
                          <a:schemeClr val="bg1"/>
                        </a:solidFill>
                        <a:effectLst/>
                        <a:latin typeface="Arial" panose="020B0604020202020204" pitchFamily="34" charset="0"/>
                      </a:endParaRPr>
                    </a:p>
                  </a:txBody>
                  <a:tcPr marL="9525" marR="9525" marT="9525" marB="0" anchor="ctr">
                    <a:noFill/>
                  </a:tcPr>
                </a:tc>
                <a:tc>
                  <a:txBody>
                    <a:bodyPr/>
                    <a:lstStyle/>
                    <a:p>
                      <a:pPr algn="l" fontAlgn="ctr"/>
                      <a:r>
                        <a:rPr lang="en-US" sz="1400" u="none" strike="noStrike" dirty="0">
                          <a:solidFill>
                            <a:schemeClr val="bg1"/>
                          </a:solidFill>
                          <a:effectLst/>
                        </a:rPr>
                        <a:t>Current lack of capacity; these positions should be assigned to crime prevention, patrol, and business analysis. </a:t>
                      </a:r>
                      <a:endParaRPr lang="en-US" sz="1400" b="0" i="0" u="none" strike="noStrike" dirty="0">
                        <a:solidFill>
                          <a:schemeClr val="bg1"/>
                        </a:solidFill>
                        <a:effectLst/>
                        <a:latin typeface="Arial" panose="020B0604020202020204" pitchFamily="34" charset="0"/>
                      </a:endParaRPr>
                    </a:p>
                  </a:txBody>
                  <a:tcPr marL="9525" marR="9525" marT="9525" marB="0" anchor="ctr">
                    <a:noFill/>
                  </a:tcPr>
                </a:tc>
                <a:extLst>
                  <a:ext uri="{0D108BD9-81ED-4DB2-BD59-A6C34878D82A}">
                    <a16:rowId xmlns:a16="http://schemas.microsoft.com/office/drawing/2014/main" val="2567808622"/>
                  </a:ext>
                </a:extLst>
              </a:tr>
            </a:tbl>
          </a:graphicData>
        </a:graphic>
      </p:graphicFrame>
    </p:spTree>
    <p:extLst>
      <p:ext uri="{BB962C8B-B14F-4D97-AF65-F5344CB8AC3E}">
        <p14:creationId xmlns:p14="http://schemas.microsoft.com/office/powerpoint/2010/main" val="419980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9A4A-9465-418F-927E-7C05303F6B9B}"/>
              </a:ext>
            </a:extLst>
          </p:cNvPr>
          <p:cNvSpPr>
            <a:spLocks noGrp="1"/>
          </p:cNvSpPr>
          <p:nvPr>
            <p:ph type="title"/>
          </p:nvPr>
        </p:nvSpPr>
        <p:spPr/>
        <p:txBody>
          <a:bodyPr/>
          <a:lstStyle/>
          <a:p>
            <a:pPr algn="ctr"/>
            <a:r>
              <a:rPr lang="en-US" dirty="0"/>
              <a:t>Current Detachment Resources </a:t>
            </a:r>
          </a:p>
        </p:txBody>
      </p:sp>
      <p:sp>
        <p:nvSpPr>
          <p:cNvPr id="3" name="Content Placeholder 2">
            <a:extLst>
              <a:ext uri="{FF2B5EF4-FFF2-40B4-BE49-F238E27FC236}">
                <a16:creationId xmlns:a16="http://schemas.microsoft.com/office/drawing/2014/main" id="{DEF46A45-6DDE-4CA8-A5A5-C896DD0B1DF9}"/>
              </a:ext>
            </a:extLst>
          </p:cNvPr>
          <p:cNvSpPr>
            <a:spLocks noGrp="1"/>
          </p:cNvSpPr>
          <p:nvPr>
            <p:ph idx="1"/>
          </p:nvPr>
        </p:nvSpPr>
        <p:spPr/>
        <p:txBody>
          <a:bodyPr/>
          <a:lstStyle/>
          <a:p>
            <a:r>
              <a:rPr lang="en-US" dirty="0"/>
              <a:t>The sworn members and municipal employees are dedicated and professional</a:t>
            </a:r>
          </a:p>
          <a:p>
            <a:r>
              <a:rPr lang="en-US" dirty="0"/>
              <a:t>The Kelowna RCMP detachment is currently under-resourced in a number of sworn and civilian support areas </a:t>
            </a:r>
          </a:p>
          <a:p>
            <a:r>
              <a:rPr lang="en-US" dirty="0"/>
              <a:t>This impacts the ability of the detachment to respond to service demands from the community, to development strategic partnerships with the community, and to implement and sustain effective crime prevention, crime attack, and crime response strategies</a:t>
            </a:r>
          </a:p>
          <a:p>
            <a:r>
              <a:rPr lang="en-US" dirty="0"/>
              <a:t>Impacts the officers, municipal employees, and the community </a:t>
            </a:r>
          </a:p>
        </p:txBody>
      </p:sp>
    </p:spTree>
    <p:extLst>
      <p:ext uri="{BB962C8B-B14F-4D97-AF65-F5344CB8AC3E}">
        <p14:creationId xmlns:p14="http://schemas.microsoft.com/office/powerpoint/2010/main" val="413109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FA45C9-E379-4547-8941-0796F7E778DA}"/>
              </a:ext>
            </a:extLst>
          </p:cNvPr>
          <p:cNvSpPr>
            <a:spLocks noGrp="1"/>
          </p:cNvSpPr>
          <p:nvPr>
            <p:ph type="title"/>
          </p:nvPr>
        </p:nvSpPr>
        <p:spPr/>
        <p:txBody>
          <a:bodyPr/>
          <a:lstStyle/>
          <a:p>
            <a:pPr algn="ctr"/>
            <a:r>
              <a:rPr lang="en-US" dirty="0"/>
              <a:t>Questions</a:t>
            </a:r>
          </a:p>
        </p:txBody>
      </p:sp>
      <p:sp>
        <p:nvSpPr>
          <p:cNvPr id="5" name="Text Placeholder 4">
            <a:extLst>
              <a:ext uri="{FF2B5EF4-FFF2-40B4-BE49-F238E27FC236}">
                <a16:creationId xmlns:a16="http://schemas.microsoft.com/office/drawing/2014/main" id="{69CCA073-006F-6C45-8436-68BC410F28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7233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8FEA-0060-45C0-9964-A82B8398AB6A}"/>
              </a:ext>
            </a:extLst>
          </p:cNvPr>
          <p:cNvSpPr>
            <a:spLocks noGrp="1"/>
          </p:cNvSpPr>
          <p:nvPr>
            <p:ph type="title"/>
          </p:nvPr>
        </p:nvSpPr>
        <p:spPr/>
        <p:txBody>
          <a:bodyPr/>
          <a:lstStyle/>
          <a:p>
            <a:pPr algn="ctr"/>
            <a:r>
              <a:rPr lang="en-US" dirty="0"/>
              <a:t>Community Stakeholders</a:t>
            </a:r>
          </a:p>
        </p:txBody>
      </p:sp>
      <p:sp>
        <p:nvSpPr>
          <p:cNvPr id="3" name="Content Placeholder 2">
            <a:extLst>
              <a:ext uri="{FF2B5EF4-FFF2-40B4-BE49-F238E27FC236}">
                <a16:creationId xmlns:a16="http://schemas.microsoft.com/office/drawing/2014/main" id="{25FDBCE1-D0F4-472C-82F5-FEF0ACE62BB0}"/>
              </a:ext>
            </a:extLst>
          </p:cNvPr>
          <p:cNvSpPr>
            <a:spLocks noGrp="1"/>
          </p:cNvSpPr>
          <p:nvPr>
            <p:ph idx="1"/>
          </p:nvPr>
        </p:nvSpPr>
        <p:spPr/>
        <p:txBody>
          <a:bodyPr/>
          <a:lstStyle/>
          <a:p>
            <a:r>
              <a:rPr lang="en-US" dirty="0"/>
              <a:t>Kelowna Chamber of Commerce</a:t>
            </a:r>
          </a:p>
          <a:p>
            <a:r>
              <a:rPr lang="en-US" dirty="0"/>
              <a:t>Journey Home Society</a:t>
            </a:r>
          </a:p>
          <a:p>
            <a:r>
              <a:rPr lang="en-US" dirty="0"/>
              <a:t>Downtown Kelowna Association</a:t>
            </a:r>
          </a:p>
          <a:p>
            <a:r>
              <a:rPr lang="en-US" dirty="0"/>
              <a:t>Tourism Kelowna</a:t>
            </a:r>
          </a:p>
          <a:p>
            <a:r>
              <a:rPr lang="en-US" dirty="0"/>
              <a:t>BC Housing</a:t>
            </a:r>
          </a:p>
          <a:p>
            <a:r>
              <a:rPr lang="en-US" dirty="0"/>
              <a:t>Interior Health</a:t>
            </a:r>
          </a:p>
        </p:txBody>
      </p:sp>
    </p:spTree>
    <p:extLst>
      <p:ext uri="{BB962C8B-B14F-4D97-AF65-F5344CB8AC3E}">
        <p14:creationId xmlns:p14="http://schemas.microsoft.com/office/powerpoint/2010/main" val="410040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189C-9C57-45A7-959D-1FD147E67641}"/>
              </a:ext>
            </a:extLst>
          </p:cNvPr>
          <p:cNvSpPr>
            <a:spLocks noGrp="1"/>
          </p:cNvSpPr>
          <p:nvPr>
            <p:ph type="title"/>
          </p:nvPr>
        </p:nvSpPr>
        <p:spPr/>
        <p:txBody>
          <a:bodyPr/>
          <a:lstStyle/>
          <a:p>
            <a:pPr algn="ctr"/>
            <a:r>
              <a:rPr lang="en-US" dirty="0"/>
              <a:t>Analysis of cad and rms data </a:t>
            </a:r>
            <a:r>
              <a:rPr lang="en-US" sz="2800" dirty="0"/>
              <a:t>2014-2018</a:t>
            </a:r>
            <a:endParaRPr lang="en-US" dirty="0"/>
          </a:p>
        </p:txBody>
      </p:sp>
      <p:sp>
        <p:nvSpPr>
          <p:cNvPr id="3" name="Content Placeholder 2">
            <a:extLst>
              <a:ext uri="{FF2B5EF4-FFF2-40B4-BE49-F238E27FC236}">
                <a16:creationId xmlns:a16="http://schemas.microsoft.com/office/drawing/2014/main" id="{303F1F24-B76C-4E3F-AD9E-0B6515E07A43}"/>
              </a:ext>
            </a:extLst>
          </p:cNvPr>
          <p:cNvSpPr>
            <a:spLocks noGrp="1"/>
          </p:cNvSpPr>
          <p:nvPr>
            <p:ph idx="1"/>
          </p:nvPr>
        </p:nvSpPr>
        <p:spPr/>
        <p:txBody>
          <a:bodyPr/>
          <a:lstStyle/>
          <a:p>
            <a:pPr lvl="0"/>
            <a:r>
              <a:rPr lang="en-US" dirty="0"/>
              <a:t>Calls for Service (number, type, priority, etc.)</a:t>
            </a:r>
          </a:p>
          <a:p>
            <a:pPr lvl="0"/>
            <a:r>
              <a:rPr lang="en-US" dirty="0"/>
              <a:t>Allocated vs. Unallocated time per officer</a:t>
            </a:r>
          </a:p>
          <a:p>
            <a:pPr lvl="0"/>
            <a:r>
              <a:rPr lang="en-US" dirty="0"/>
              <a:t>Overtime usage</a:t>
            </a:r>
          </a:p>
          <a:p>
            <a:pPr lvl="0"/>
            <a:r>
              <a:rPr lang="en-US" dirty="0"/>
              <a:t>Response times and time at scene</a:t>
            </a:r>
          </a:p>
          <a:p>
            <a:pPr lvl="0"/>
            <a:r>
              <a:rPr lang="en-US" dirty="0"/>
              <a:t>Officer-Initiated calls vs. citizen-generated calls for services</a:t>
            </a:r>
          </a:p>
          <a:p>
            <a:pPr lvl="0"/>
            <a:r>
              <a:rPr lang="en-US" dirty="0"/>
              <a:t>Patrol staffing levels </a:t>
            </a:r>
          </a:p>
          <a:p>
            <a:pPr lvl="0"/>
            <a:r>
              <a:rPr lang="en-US" dirty="0"/>
              <a:t>Municipal crime patterns and “hot spots”</a:t>
            </a:r>
          </a:p>
          <a:p>
            <a:endParaRPr lang="en-US" dirty="0"/>
          </a:p>
        </p:txBody>
      </p:sp>
    </p:spTree>
    <p:extLst>
      <p:ext uri="{BB962C8B-B14F-4D97-AF65-F5344CB8AC3E}">
        <p14:creationId xmlns:p14="http://schemas.microsoft.com/office/powerpoint/2010/main" val="360677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26D4-5BDA-4712-ABD0-82E899B2BED5}"/>
              </a:ext>
            </a:extLst>
          </p:cNvPr>
          <p:cNvSpPr>
            <a:spLocks noGrp="1"/>
          </p:cNvSpPr>
          <p:nvPr>
            <p:ph type="title"/>
          </p:nvPr>
        </p:nvSpPr>
        <p:spPr/>
        <p:txBody>
          <a:bodyPr/>
          <a:lstStyle/>
          <a:p>
            <a:pPr algn="ctr"/>
            <a:r>
              <a:rPr lang="en-US" dirty="0"/>
              <a:t>The Prosser Report (2012)</a:t>
            </a:r>
          </a:p>
        </p:txBody>
      </p:sp>
      <p:sp>
        <p:nvSpPr>
          <p:cNvPr id="3" name="Content Placeholder 2">
            <a:extLst>
              <a:ext uri="{FF2B5EF4-FFF2-40B4-BE49-F238E27FC236}">
                <a16:creationId xmlns:a16="http://schemas.microsoft.com/office/drawing/2014/main" id="{57190AB6-7874-41C7-A0D8-30EC4D2DA03E}"/>
              </a:ext>
            </a:extLst>
          </p:cNvPr>
          <p:cNvSpPr>
            <a:spLocks noGrp="1"/>
          </p:cNvSpPr>
          <p:nvPr>
            <p:ph idx="1"/>
          </p:nvPr>
        </p:nvSpPr>
        <p:spPr/>
        <p:txBody>
          <a:bodyPr/>
          <a:lstStyle/>
          <a:p>
            <a:r>
              <a:rPr lang="en-US" dirty="0"/>
              <a:t>Resulted in addition of a number of officers</a:t>
            </a:r>
          </a:p>
          <a:p>
            <a:r>
              <a:rPr lang="en-US" dirty="0"/>
              <a:t>Impact difficult to determine, given lack of benchmarks and report-backs</a:t>
            </a:r>
          </a:p>
          <a:p>
            <a:r>
              <a:rPr lang="en-US" dirty="0"/>
              <a:t>Report is 7 years old; many of the issues that existed then have grown exponentially</a:t>
            </a:r>
          </a:p>
          <a:p>
            <a:r>
              <a:rPr lang="en-US" dirty="0"/>
              <a:t>Less holistic framework than the current project </a:t>
            </a:r>
          </a:p>
          <a:p>
            <a:endParaRPr lang="en-US" dirty="0"/>
          </a:p>
        </p:txBody>
      </p:sp>
    </p:spTree>
    <p:extLst>
      <p:ext uri="{BB962C8B-B14F-4D97-AF65-F5344CB8AC3E}">
        <p14:creationId xmlns:p14="http://schemas.microsoft.com/office/powerpoint/2010/main" val="345769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C550-46B5-46F5-9A12-28F69B248159}"/>
              </a:ext>
            </a:extLst>
          </p:cNvPr>
          <p:cNvSpPr>
            <a:spLocks noGrp="1"/>
          </p:cNvSpPr>
          <p:nvPr>
            <p:ph type="title"/>
          </p:nvPr>
        </p:nvSpPr>
        <p:spPr/>
        <p:txBody>
          <a:bodyPr/>
          <a:lstStyle/>
          <a:p>
            <a:pPr algn="ctr"/>
            <a:r>
              <a:rPr lang="en-US" dirty="0"/>
              <a:t>The Context Of Canadian Policing</a:t>
            </a:r>
          </a:p>
        </p:txBody>
      </p:sp>
      <p:sp>
        <p:nvSpPr>
          <p:cNvPr id="3" name="Content Placeholder 2">
            <a:extLst>
              <a:ext uri="{FF2B5EF4-FFF2-40B4-BE49-F238E27FC236}">
                <a16:creationId xmlns:a16="http://schemas.microsoft.com/office/drawing/2014/main" id="{99AB784A-A1F9-4E20-8EA6-7FD4AE63D382}"/>
              </a:ext>
            </a:extLst>
          </p:cNvPr>
          <p:cNvSpPr>
            <a:spLocks noGrp="1"/>
          </p:cNvSpPr>
          <p:nvPr>
            <p:ph idx="1"/>
          </p:nvPr>
        </p:nvSpPr>
        <p:spPr/>
        <p:txBody>
          <a:bodyPr/>
          <a:lstStyle/>
          <a:p>
            <a:r>
              <a:rPr lang="en-US" dirty="0"/>
              <a:t>Role of court decisions, legislation, standards</a:t>
            </a:r>
          </a:p>
          <a:p>
            <a:r>
              <a:rPr lang="en-US" dirty="0"/>
              <a:t>Increasing assumed responsibilities (downloading)</a:t>
            </a:r>
          </a:p>
          <a:p>
            <a:r>
              <a:rPr lang="en-US" dirty="0"/>
              <a:t>Diversification of the police role</a:t>
            </a:r>
          </a:p>
          <a:p>
            <a:r>
              <a:rPr lang="en-US" dirty="0"/>
              <a:t>Increasing complexity of cases</a:t>
            </a:r>
          </a:p>
          <a:p>
            <a:r>
              <a:rPr lang="en-US" dirty="0"/>
              <a:t>Increased public expectations/issues of legitimacy/trust</a:t>
            </a:r>
          </a:p>
          <a:p>
            <a:r>
              <a:rPr lang="en-US" dirty="0"/>
              <a:t>Police/agency/community stakeholder partnerships</a:t>
            </a:r>
          </a:p>
          <a:p>
            <a:endParaRPr lang="en-US" dirty="0"/>
          </a:p>
        </p:txBody>
      </p:sp>
    </p:spTree>
    <p:extLst>
      <p:ext uri="{BB962C8B-B14F-4D97-AF65-F5344CB8AC3E}">
        <p14:creationId xmlns:p14="http://schemas.microsoft.com/office/powerpoint/2010/main" val="227349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B46E-77E3-4132-805A-5FE3B4CA43B9}"/>
              </a:ext>
            </a:extLst>
          </p:cNvPr>
          <p:cNvSpPr>
            <a:spLocks noGrp="1"/>
          </p:cNvSpPr>
          <p:nvPr>
            <p:ph type="title"/>
          </p:nvPr>
        </p:nvSpPr>
        <p:spPr/>
        <p:txBody>
          <a:bodyPr/>
          <a:lstStyle/>
          <a:p>
            <a:pPr algn="ctr"/>
            <a:r>
              <a:rPr lang="en-US" dirty="0"/>
              <a:t>The Context Of Canadian Policing (</a:t>
            </a:r>
            <a:r>
              <a:rPr lang="en-US" dirty="0" err="1"/>
              <a:t>con’t</a:t>
            </a:r>
            <a:r>
              <a:rPr lang="en-US" dirty="0"/>
              <a:t>)</a:t>
            </a:r>
          </a:p>
        </p:txBody>
      </p:sp>
      <p:sp>
        <p:nvSpPr>
          <p:cNvPr id="3" name="Content Placeholder 2">
            <a:extLst>
              <a:ext uri="{FF2B5EF4-FFF2-40B4-BE49-F238E27FC236}">
                <a16:creationId xmlns:a16="http://schemas.microsoft.com/office/drawing/2014/main" id="{B0A7B87C-5713-4FC1-ABD3-FA3B7E984C98}"/>
              </a:ext>
            </a:extLst>
          </p:cNvPr>
          <p:cNvSpPr>
            <a:spLocks noGrp="1"/>
          </p:cNvSpPr>
          <p:nvPr>
            <p:ph idx="1"/>
          </p:nvPr>
        </p:nvSpPr>
        <p:spPr/>
        <p:txBody>
          <a:bodyPr>
            <a:normAutofit/>
          </a:bodyPr>
          <a:lstStyle/>
          <a:p>
            <a:r>
              <a:rPr lang="en-US" dirty="0"/>
              <a:t>The increasing costs of policing</a:t>
            </a:r>
          </a:p>
          <a:p>
            <a:r>
              <a:rPr lang="en-US" dirty="0"/>
              <a:t>Concerns with “de-policing”</a:t>
            </a:r>
          </a:p>
          <a:p>
            <a:r>
              <a:rPr lang="en-US" dirty="0"/>
              <a:t>Emergence of tiered policing</a:t>
            </a:r>
          </a:p>
          <a:p>
            <a:r>
              <a:rPr lang="en-US" dirty="0"/>
              <a:t>Increased scrutiny of police operations/resourcing</a:t>
            </a:r>
          </a:p>
          <a:p>
            <a:r>
              <a:rPr lang="en-US" dirty="0"/>
              <a:t>Requirement to be best practice/evidence-based/intelligence-led</a:t>
            </a:r>
          </a:p>
          <a:p>
            <a:pPr lvl="1"/>
            <a:r>
              <a:rPr lang="en-US" dirty="0"/>
              <a:t>performance metrics (ROI)</a:t>
            </a:r>
          </a:p>
          <a:p>
            <a:r>
              <a:rPr lang="en-US" dirty="0"/>
              <a:t>Policing as one component of a community safety and well-being plan</a:t>
            </a:r>
          </a:p>
          <a:p>
            <a:endParaRPr lang="en-US" dirty="0"/>
          </a:p>
        </p:txBody>
      </p:sp>
    </p:spTree>
    <p:extLst>
      <p:ext uri="{BB962C8B-B14F-4D97-AF65-F5344CB8AC3E}">
        <p14:creationId xmlns:p14="http://schemas.microsoft.com/office/powerpoint/2010/main" val="4252545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981</TotalTime>
  <Words>2516</Words>
  <Application>Microsoft Office PowerPoint</Application>
  <PresentationFormat>On-screen Show (4:3)</PresentationFormat>
  <Paragraphs>263</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Kelowna RCMP and Police services  Resource Review</vt:lpstr>
      <vt:lpstr>Objectives of an Operational Review</vt:lpstr>
      <vt:lpstr>Review Focus</vt:lpstr>
      <vt:lpstr>Data &amp; Information Sources</vt:lpstr>
      <vt:lpstr>Community Stakeholders</vt:lpstr>
      <vt:lpstr>Analysis of cad and rms data 2014-2018</vt:lpstr>
      <vt:lpstr>The Prosser Report (2012)</vt:lpstr>
      <vt:lpstr>The Context Of Canadian Policing</vt:lpstr>
      <vt:lpstr>The Context Of Canadian Policing (con’t)</vt:lpstr>
      <vt:lpstr>The Mental Health Of Officers And Civilian Employees</vt:lpstr>
      <vt:lpstr>The Kelowna Policing Environment</vt:lpstr>
      <vt:lpstr>Kelowna Policing Environment (con’t)</vt:lpstr>
      <vt:lpstr>Kelowna Policing Environment (con’t)</vt:lpstr>
      <vt:lpstr>Demands And Responses</vt:lpstr>
      <vt:lpstr>Demands And Responses (con’t)</vt:lpstr>
      <vt:lpstr>Demands And Responses (con’t)</vt:lpstr>
      <vt:lpstr>Crime Prevention In Kelowna</vt:lpstr>
      <vt:lpstr>Crime Prevention In Kelowna (con’t)</vt:lpstr>
      <vt:lpstr>Airport Security</vt:lpstr>
      <vt:lpstr>The School Resource Officer (SRO) Program</vt:lpstr>
      <vt:lpstr>Perceptions Of Community Stakeholders – Chamber Of Commerce</vt:lpstr>
      <vt:lpstr>Perceptions Of Community Stakeholders – Journey Home Society</vt:lpstr>
      <vt:lpstr>Triaging Calls For Service</vt:lpstr>
      <vt:lpstr>General Duty Members</vt:lpstr>
      <vt:lpstr>The investigators</vt:lpstr>
      <vt:lpstr>The By-law Officers</vt:lpstr>
      <vt:lpstr>Analytics</vt:lpstr>
      <vt:lpstr>Civilian Municipal Employees</vt:lpstr>
      <vt:lpstr>Tiered Policing: The Promise And The Peril</vt:lpstr>
      <vt:lpstr>Preliminary Workload Statistics</vt:lpstr>
      <vt:lpstr>How Demands Are Received</vt:lpstr>
      <vt:lpstr>Percentage Of Calls Dispatched (varies by method of receipt)</vt:lpstr>
      <vt:lpstr>9-1-1 call volume on the rise</vt:lpstr>
      <vt:lpstr>Top 10 priority 1 calls (% change)</vt:lpstr>
      <vt:lpstr>Top 10 priority 3 calls (% change)</vt:lpstr>
      <vt:lpstr>Abandoned 9-1-1 service impact</vt:lpstr>
      <vt:lpstr>Timing Of Service Demands</vt:lpstr>
      <vt:lpstr>Seasonal trends, % difference from yearly average (2018)</vt:lpstr>
      <vt:lpstr>Seasonal and temporal trends, 2018 dispatched calls, p1-p4 only</vt:lpstr>
      <vt:lpstr>Modified Shifting = More Even Workload</vt:lpstr>
      <vt:lpstr>Shift correlation with call load</vt:lpstr>
      <vt:lpstr>Recommendations</vt:lpstr>
      <vt:lpstr>Recommended Sworn Positions</vt:lpstr>
      <vt:lpstr>Recommended Sworn Positions</vt:lpstr>
      <vt:lpstr>Recommended Civilian ME Positions</vt:lpstr>
      <vt:lpstr>Current Detachment Resources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Kelowna RCMP Resource Review</dc:title>
  <dc:creator>Nahanni Pollard</dc:creator>
  <cp:lastModifiedBy>curt.griffiths@shaw.ca</cp:lastModifiedBy>
  <cp:revision>55</cp:revision>
  <cp:lastPrinted>2019-10-14T18:27:26Z</cp:lastPrinted>
  <dcterms:created xsi:type="dcterms:W3CDTF">2019-06-10T03:32:43Z</dcterms:created>
  <dcterms:modified xsi:type="dcterms:W3CDTF">2019-10-18T05:55:20Z</dcterms:modified>
</cp:coreProperties>
</file>